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g" ContentType="image/jpeg"/>
  <Override PartName="/ppt/notesSlides/notesSlide6.xml" ContentType="application/vnd.openxmlformats-officedocument.presentationml.notesSlide+xml"/>
  <Override PartName="/ppt/media/image13.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350" r:id="rId3"/>
    <p:sldId id="263" r:id="rId4"/>
    <p:sldId id="267" r:id="rId5"/>
    <p:sldId id="260" r:id="rId6"/>
    <p:sldId id="351" r:id="rId7"/>
    <p:sldId id="357" r:id="rId8"/>
    <p:sldId id="359" r:id="rId9"/>
    <p:sldId id="360" r:id="rId10"/>
    <p:sldId id="361" r:id="rId11"/>
    <p:sldId id="362" r:id="rId12"/>
    <p:sldId id="363" r:id="rId13"/>
    <p:sldId id="364" r:id="rId14"/>
    <p:sldId id="365" r:id="rId15"/>
    <p:sldId id="366" r:id="rId16"/>
    <p:sldId id="367" r:id="rId17"/>
    <p:sldId id="368" r:id="rId18"/>
    <p:sldId id="369" r:id="rId19"/>
    <p:sldId id="372" r:id="rId20"/>
    <p:sldId id="377" r:id="rId21"/>
    <p:sldId id="375" r:id="rId22"/>
    <p:sldId id="374" r:id="rId23"/>
    <p:sldId id="378" r:id="rId24"/>
    <p:sldId id="379" r:id="rId25"/>
    <p:sldId id="382" r:id="rId26"/>
    <p:sldId id="381" r:id="rId27"/>
    <p:sldId id="380" r:id="rId28"/>
    <p:sldId id="383" r:id="rId29"/>
    <p:sldId id="384" r:id="rId30"/>
    <p:sldId id="385" r:id="rId31"/>
    <p:sldId id="370" r:id="rId32"/>
    <p:sldId id="373" r:id="rId33"/>
    <p:sldId id="387" r:id="rId34"/>
    <p:sldId id="386" r:id="rId35"/>
    <p:sldId id="388" r:id="rId36"/>
    <p:sldId id="391" r:id="rId37"/>
    <p:sldId id="389" r:id="rId38"/>
    <p:sldId id="390" r:id="rId39"/>
    <p:sldId id="371" r:id="rId40"/>
    <p:sldId id="262" r:id="rId41"/>
    <p:sldId id="392" r:id="rId42"/>
    <p:sldId id="393" r:id="rId43"/>
    <p:sldId id="269" r:id="rId44"/>
    <p:sldId id="266"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1pPr>
    <a:lvl2pPr marL="0" marR="0" indent="457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2pPr>
    <a:lvl3pPr marL="0" marR="0" indent="914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3pPr>
    <a:lvl4pPr marL="0" marR="0" indent="1371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4pPr>
    <a:lvl5pPr marL="0" marR="0" indent="18288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5pPr>
    <a:lvl6pPr marL="0" marR="0" indent="22860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6pPr>
    <a:lvl7pPr marL="0" marR="0" indent="27432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7pPr>
    <a:lvl8pPr marL="0" marR="0" indent="32004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8pPr>
    <a:lvl9pPr marL="0" marR="0" indent="365760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Lato Bold"/>
          <a:ea typeface="Lato Bold"/>
          <a:cs typeface="Lato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Lato Regular"/>
          <a:ea typeface="Lato Regular"/>
          <a:cs typeface="Lato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Lato Regular"/>
          <a:ea typeface="Lato Regular"/>
          <a:cs typeface="Lato Regular"/>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Lato Regular"/>
          <a:ea typeface="Lato Regular"/>
          <a:cs typeface="Lato Regular"/>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Lato Bold"/>
          <a:ea typeface="Lato Bold"/>
          <a:cs typeface="Lato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Lato Regular"/>
          <a:ea typeface="Lato Regular"/>
          <a:cs typeface="Lato Regular"/>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Lato Bold"/>
          <a:ea typeface="Lato Bold"/>
          <a:cs typeface="Lato Bold"/>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Lato Bold"/>
          <a:ea typeface="Lato Bold"/>
          <a:cs typeface="Lato Bold"/>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Lato Bold"/>
          <a:ea typeface="Lato Bold"/>
          <a:cs typeface="Lato Bold"/>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Lato Regular"/>
          <a:ea typeface="Lato Regular"/>
          <a:cs typeface="Lato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Lato Bold"/>
          <a:ea typeface="Lato Bold"/>
          <a:cs typeface="Lato 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Lato Bold"/>
          <a:ea typeface="Lato Bold"/>
          <a:cs typeface="Lato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89"/>
    <p:restoredTop sz="94707"/>
  </p:normalViewPr>
  <p:slideViewPr>
    <p:cSldViewPr snapToGrid="0">
      <p:cViewPr varScale="1">
        <p:scale>
          <a:sx n="78" d="100"/>
          <a:sy n="78" d="100"/>
        </p:scale>
        <p:origin x="10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3" name="Shape 803"/>
          <p:cNvSpPr>
            <a:spLocks noGrp="1" noRot="1" noChangeAspect="1"/>
          </p:cNvSpPr>
          <p:nvPr>
            <p:ph type="sldImg"/>
          </p:nvPr>
        </p:nvSpPr>
        <p:spPr>
          <a:xfrm>
            <a:off x="1143000" y="685800"/>
            <a:ext cx="4572000" cy="3429000"/>
          </a:xfrm>
          <a:prstGeom prst="rect">
            <a:avLst/>
          </a:prstGeom>
        </p:spPr>
        <p:txBody>
          <a:bodyPr/>
          <a:lstStyle/>
          <a:p>
            <a:endParaRPr/>
          </a:p>
        </p:txBody>
      </p:sp>
      <p:sp>
        <p:nvSpPr>
          <p:cNvPr id="804" name="Shape 8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Lato Regular"/>
        <a:ea typeface="Lato Regular"/>
        <a:cs typeface="Lato Regular"/>
        <a:sym typeface="Lato Regular"/>
      </a:defRPr>
    </a:lvl1pPr>
    <a:lvl2pPr indent="228600" defTabSz="457200" latinLnBrk="0">
      <a:lnSpc>
        <a:spcPct val="117999"/>
      </a:lnSpc>
      <a:defRPr sz="2200">
        <a:latin typeface="Lato Regular"/>
        <a:ea typeface="Lato Regular"/>
        <a:cs typeface="Lato Regular"/>
        <a:sym typeface="Lato Regular"/>
      </a:defRPr>
    </a:lvl2pPr>
    <a:lvl3pPr indent="457200" defTabSz="457200" latinLnBrk="0">
      <a:lnSpc>
        <a:spcPct val="117999"/>
      </a:lnSpc>
      <a:defRPr sz="2200">
        <a:latin typeface="Lato Regular"/>
        <a:ea typeface="Lato Regular"/>
        <a:cs typeface="Lato Regular"/>
        <a:sym typeface="Lato Regular"/>
      </a:defRPr>
    </a:lvl3pPr>
    <a:lvl4pPr indent="685800" defTabSz="457200" latinLnBrk="0">
      <a:lnSpc>
        <a:spcPct val="117999"/>
      </a:lnSpc>
      <a:defRPr sz="2200">
        <a:latin typeface="Lato Regular"/>
        <a:ea typeface="Lato Regular"/>
        <a:cs typeface="Lato Regular"/>
        <a:sym typeface="Lato Regular"/>
      </a:defRPr>
    </a:lvl4pPr>
    <a:lvl5pPr indent="914400" defTabSz="457200" latinLnBrk="0">
      <a:lnSpc>
        <a:spcPct val="117999"/>
      </a:lnSpc>
      <a:defRPr sz="2200">
        <a:latin typeface="Lato Regular"/>
        <a:ea typeface="Lato Regular"/>
        <a:cs typeface="Lato Regular"/>
        <a:sym typeface="Lato Regular"/>
      </a:defRPr>
    </a:lvl5pPr>
    <a:lvl6pPr indent="1143000" defTabSz="457200" latinLnBrk="0">
      <a:lnSpc>
        <a:spcPct val="117999"/>
      </a:lnSpc>
      <a:defRPr sz="2200">
        <a:latin typeface="Lato Regular"/>
        <a:ea typeface="Lato Regular"/>
        <a:cs typeface="Lato Regular"/>
        <a:sym typeface="Lato Regular"/>
      </a:defRPr>
    </a:lvl6pPr>
    <a:lvl7pPr indent="1371600" defTabSz="457200" latinLnBrk="0">
      <a:lnSpc>
        <a:spcPct val="117999"/>
      </a:lnSpc>
      <a:defRPr sz="2200">
        <a:latin typeface="Lato Regular"/>
        <a:ea typeface="Lato Regular"/>
        <a:cs typeface="Lato Regular"/>
        <a:sym typeface="Lato Regular"/>
      </a:defRPr>
    </a:lvl7pPr>
    <a:lvl8pPr indent="1600200" defTabSz="457200" latinLnBrk="0">
      <a:lnSpc>
        <a:spcPct val="117999"/>
      </a:lnSpc>
      <a:defRPr sz="2200">
        <a:latin typeface="Lato Regular"/>
        <a:ea typeface="Lato Regular"/>
        <a:cs typeface="Lato Regular"/>
        <a:sym typeface="Lato Regular"/>
      </a:defRPr>
    </a:lvl8pPr>
    <a:lvl9pPr indent="1828800" defTabSz="457200" latinLnBrk="0">
      <a:lnSpc>
        <a:spcPct val="117999"/>
      </a:lnSpc>
      <a:defRPr sz="2200">
        <a:latin typeface="Lato Regular"/>
        <a:ea typeface="Lato Regular"/>
        <a:cs typeface="Lato Regular"/>
        <a:sym typeface="Lato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80540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4053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77578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78413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9574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99305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4204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0813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47590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1857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7616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45976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61171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45878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8527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48923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44907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319102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08064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74203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44125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40775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23001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3505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13037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53933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807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63098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5406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3860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478066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09876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4209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iagram">
    <p:spTree>
      <p:nvGrpSpPr>
        <p:cNvPr id="1" name=""/>
        <p:cNvGrpSpPr/>
        <p:nvPr/>
      </p:nvGrpSpPr>
      <p:grpSpPr>
        <a:xfrm>
          <a:off x="0" y="0"/>
          <a:ext cx="0" cy="0"/>
          <a:chOff x="0" y="0"/>
          <a:chExt cx="0" cy="0"/>
        </a:xfrm>
      </p:grpSpPr>
      <p:sp>
        <p:nvSpPr>
          <p:cNvPr id="203" name="Presentation Title"/>
          <p:cNvSpPr txBox="1">
            <a:spLocks noGrp="1"/>
          </p:cNvSpPr>
          <p:nvPr>
            <p:ph type="title" hasCustomPrompt="1"/>
          </p:nvPr>
        </p:nvSpPr>
        <p:spPr>
          <a:prstGeom prst="rect">
            <a:avLst/>
          </a:prstGeom>
        </p:spPr>
        <p:txBody>
          <a:bodyPr/>
          <a:lstStyle>
            <a:lvl1pPr>
              <a:defRPr>
                <a:latin typeface="+mj-lt"/>
              </a:defRPr>
            </a:lvl1pPr>
          </a:lstStyle>
          <a:p>
            <a:r>
              <a:t>Presentation Title</a:t>
            </a:r>
          </a:p>
        </p:txBody>
      </p:sp>
      <p:sp>
        <p:nvSpPr>
          <p:cNvPr id="204" name="Simple P."/>
          <p:cNvSpPr txBox="1">
            <a:spLocks noGrp="1"/>
          </p:cNvSpPr>
          <p:nvPr>
            <p:ph type="body" sz="quarter" idx="21" hasCustomPrompt="1"/>
          </p:nvPr>
        </p:nvSpPr>
        <p:spPr>
          <a:xfrm>
            <a:off x="1752600" y="2188477"/>
            <a:ext cx="2795944" cy="508001"/>
          </a:xfrm>
          <a:prstGeom prst="rect">
            <a:avLst/>
          </a:prstGeom>
        </p:spPr>
        <p:txBody>
          <a:bodyPr/>
          <a:lstStyle>
            <a:lvl1pPr>
              <a:lnSpc>
                <a:spcPct val="100000"/>
              </a:lnSpc>
              <a:defRPr sz="1700">
                <a:solidFill>
                  <a:srgbClr val="FFFFFF"/>
                </a:solidFill>
              </a:defRPr>
            </a:lvl1pPr>
          </a:lstStyle>
          <a:p>
            <a:r>
              <a:t>Simple P.</a:t>
            </a:r>
          </a:p>
        </p:txBody>
      </p:sp>
      <p:sp>
        <p:nvSpPr>
          <p:cNvPr id="205" name="Oct, 2022"/>
          <p:cNvSpPr txBox="1">
            <a:spLocks noGrp="1"/>
          </p:cNvSpPr>
          <p:nvPr>
            <p:ph type="body" sz="quarter" idx="22" hasCustomPrompt="1"/>
          </p:nvPr>
        </p:nvSpPr>
        <p:spPr>
          <a:xfrm>
            <a:off x="1752600" y="11314176"/>
            <a:ext cx="2795944" cy="508001"/>
          </a:xfrm>
          <a:prstGeom prst="rect">
            <a:avLst/>
          </a:prstGeom>
        </p:spPr>
        <p:txBody>
          <a:bodyPr/>
          <a:lstStyle>
            <a:lvl1pPr>
              <a:lnSpc>
                <a:spcPct val="100000"/>
              </a:lnSpc>
              <a:defRPr sz="1700">
                <a:solidFill>
                  <a:srgbClr val="FFFFFF"/>
                </a:solidFill>
              </a:defRPr>
            </a:lvl1pPr>
          </a:lstStyle>
          <a:p>
            <a:r>
              <a:t>Oct, 2022</a:t>
            </a:r>
          </a:p>
        </p:txBody>
      </p:sp>
      <p:sp>
        <p:nvSpPr>
          <p:cNvPr id="206" name="Simple Presentation"/>
          <p:cNvSpPr txBox="1">
            <a:spLocks noGrp="1"/>
          </p:cNvSpPr>
          <p:nvPr>
            <p:ph type="body" sz="quarter" idx="23" hasCustomPrompt="1"/>
          </p:nvPr>
        </p:nvSpPr>
        <p:spPr>
          <a:xfrm>
            <a:off x="19834353" y="2188477"/>
            <a:ext cx="2795945" cy="508001"/>
          </a:xfrm>
          <a:prstGeom prst="rect">
            <a:avLst/>
          </a:prstGeom>
        </p:spPr>
        <p:txBody>
          <a:bodyPr/>
          <a:lstStyle>
            <a:lvl1pPr algn="r">
              <a:lnSpc>
                <a:spcPct val="100000"/>
              </a:lnSpc>
              <a:defRPr sz="1700">
                <a:solidFill>
                  <a:srgbClr val="FFFFFF"/>
                </a:solidFill>
              </a:defRPr>
            </a:lvl1pPr>
          </a:lstStyle>
          <a:p>
            <a:r>
              <a:t>Simple Presentation</a:t>
            </a:r>
          </a:p>
        </p:txBody>
      </p:sp>
      <p:sp>
        <p:nvSpPr>
          <p:cNvPr id="207" name="Proposal Project"/>
          <p:cNvSpPr txBox="1">
            <a:spLocks noGrp="1"/>
          </p:cNvSpPr>
          <p:nvPr>
            <p:ph type="body" sz="quarter" idx="24" hasCustomPrompt="1"/>
          </p:nvPr>
        </p:nvSpPr>
        <p:spPr>
          <a:xfrm>
            <a:off x="19834353" y="11314176"/>
            <a:ext cx="2795945" cy="508001"/>
          </a:xfrm>
          <a:prstGeom prst="rect">
            <a:avLst/>
          </a:prstGeom>
        </p:spPr>
        <p:txBody>
          <a:bodyPr/>
          <a:lstStyle>
            <a:lvl1pPr algn="r">
              <a:lnSpc>
                <a:spcPct val="100000"/>
              </a:lnSpc>
              <a:defRPr sz="1700">
                <a:solidFill>
                  <a:srgbClr val="FFFFFF"/>
                </a:solidFill>
              </a:defRPr>
            </a:lvl1pPr>
          </a:lstStyle>
          <a:p>
            <a:r>
              <a:t>Proposal Project</a:t>
            </a:r>
          </a:p>
        </p:txBody>
      </p:sp>
      <p:sp>
        <p:nvSpPr>
          <p:cNvPr id="208" name="Body Level One…"/>
          <p:cNvSpPr txBox="1">
            <a:spLocks noGrp="1"/>
          </p:cNvSpPr>
          <p:nvPr>
            <p:ph type="body" sz="quarter" idx="1" hasCustomPrompt="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Presentation Subtitle</a:t>
            </a:r>
          </a:p>
          <a:p>
            <a:pPr lvl="1"/>
            <a:endParaRPr/>
          </a:p>
          <a:p>
            <a:pPr lvl="2"/>
            <a:endParaRPr/>
          </a:p>
          <a:p>
            <a:pPr lvl="3"/>
            <a:endParaRPr/>
          </a:p>
          <a:p>
            <a:pPr lvl="4"/>
            <a:endParaRPr/>
          </a:p>
        </p:txBody>
      </p:sp>
    </p:spTree>
    <p:extLst>
      <p:ext uri="{BB962C8B-B14F-4D97-AF65-F5344CB8AC3E}">
        <p14:creationId xmlns:p14="http://schemas.microsoft.com/office/powerpoint/2010/main" val="30897671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gram Master">
    <p:spTree>
      <p:nvGrpSpPr>
        <p:cNvPr id="1" name=""/>
        <p:cNvGrpSpPr/>
        <p:nvPr/>
      </p:nvGrpSpPr>
      <p:grpSpPr>
        <a:xfrm>
          <a:off x="0" y="0"/>
          <a:ext cx="0" cy="0"/>
          <a:chOff x="0" y="0"/>
          <a:chExt cx="0" cy="0"/>
        </a:xfrm>
      </p:grpSpPr>
      <p:sp>
        <p:nvSpPr>
          <p:cNvPr id="361" name="Presentation Title"/>
          <p:cNvSpPr txBox="1">
            <a:spLocks noGrp="1"/>
          </p:cNvSpPr>
          <p:nvPr>
            <p:ph type="title" hasCustomPrompt="1"/>
          </p:nvPr>
        </p:nvSpPr>
        <p:spPr>
          <a:xfrm>
            <a:off x="1626532" y="2574991"/>
            <a:ext cx="10922138" cy="1902088"/>
          </a:xfrm>
          <a:prstGeom prst="rect">
            <a:avLst/>
          </a:prstGeom>
        </p:spPr>
        <p:txBody>
          <a:bodyPr/>
          <a:lstStyle>
            <a:lvl1pPr>
              <a:defRPr sz="9000" spc="0">
                <a:solidFill>
                  <a:srgbClr val="262626"/>
                </a:solidFill>
              </a:defRPr>
            </a:lvl1pPr>
          </a:lstStyle>
          <a:p>
            <a:r>
              <a:rPr dirty="0"/>
              <a:t>Presentation Title</a:t>
            </a:r>
          </a:p>
        </p:txBody>
      </p:sp>
      <p:sp>
        <p:nvSpPr>
          <p:cNvPr id="362" name="Body Level One…"/>
          <p:cNvSpPr txBox="1">
            <a:spLocks noGrp="1"/>
          </p:cNvSpPr>
          <p:nvPr>
            <p:ph type="body" sz="quarter" idx="1" hasCustomPrompt="1"/>
          </p:nvPr>
        </p:nvSpPr>
        <p:spPr>
          <a:xfrm>
            <a:off x="1754343" y="9067503"/>
            <a:ext cx="4903200" cy="3093428"/>
          </a:xfrm>
          <a:prstGeom prst="rect">
            <a:avLst/>
          </a:prstGeom>
        </p:spPr>
        <p:txBody>
          <a:bodyPr/>
          <a:lstStyle/>
          <a:p>
            <a:r>
              <a:rPr dirty="0"/>
              <a:t>Presentation Subtitle</a:t>
            </a:r>
          </a:p>
          <a:p>
            <a:pPr lvl="1"/>
            <a:endParaRPr dirty="0"/>
          </a:p>
          <a:p>
            <a:pPr lvl="2"/>
            <a:endParaRPr dirty="0"/>
          </a:p>
          <a:p>
            <a:pPr lvl="3"/>
            <a:endParaRPr dirty="0"/>
          </a:p>
          <a:p>
            <a:pPr lvl="4"/>
            <a:endParaRPr dirty="0"/>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872307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3" name="Presentation Title"/>
          <p:cNvSpPr txBox="1">
            <a:spLocks noGrp="1"/>
          </p:cNvSpPr>
          <p:nvPr>
            <p:ph type="title" hasCustomPrompt="1"/>
          </p:nvPr>
        </p:nvSpPr>
        <p:spPr>
          <a:xfrm>
            <a:off x="2123809" y="2847709"/>
            <a:ext cx="18000000" cy="5040000"/>
          </a:xfrm>
          <a:prstGeom prst="rect">
            <a:avLst/>
          </a:prstGeom>
        </p:spPr>
        <p:txBody>
          <a:bodyPr/>
          <a:lstStyle>
            <a:lvl1pPr>
              <a:defRPr sz="30000" spc="0">
                <a:solidFill>
                  <a:schemeClr val="accent6"/>
                </a:solidFill>
                <a:latin typeface="+mj-lt"/>
              </a:defRPr>
            </a:lvl1pPr>
          </a:lstStyle>
          <a:p>
            <a:r>
              <a:t>Presentation Title</a:t>
            </a:r>
          </a:p>
        </p:txBody>
      </p:sp>
    </p:spTree>
    <p:extLst>
      <p:ext uri="{BB962C8B-B14F-4D97-AF65-F5344CB8AC3E}">
        <p14:creationId xmlns:p14="http://schemas.microsoft.com/office/powerpoint/2010/main" val="3940874889"/>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758753" y="5140550"/>
            <a:ext cx="21130936" cy="1902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Presentation Title</a:t>
            </a:r>
          </a:p>
        </p:txBody>
      </p:sp>
      <p:sp>
        <p:nvSpPr>
          <p:cNvPr id="3" name="Body Level One…"/>
          <p:cNvSpPr txBox="1">
            <a:spLocks noGrp="1"/>
          </p:cNvSpPr>
          <p:nvPr>
            <p:ph type="body" idx="1" hasCustomPrompt="1"/>
          </p:nvPr>
        </p:nvSpPr>
        <p:spPr>
          <a:xfrm>
            <a:off x="1752600" y="7223190"/>
            <a:ext cx="10932445" cy="20693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Presentation Subtitle</a:t>
            </a:r>
          </a:p>
          <a:p>
            <a:pPr lvl="1"/>
            <a:endParaRPr dirty="0"/>
          </a:p>
          <a:p>
            <a:pPr lvl="2"/>
            <a:endParaRPr dirty="0"/>
          </a:p>
          <a:p>
            <a:pPr lvl="3"/>
            <a:endParaRPr dirty="0"/>
          </a:p>
          <a:p>
            <a:pPr lvl="4"/>
            <a:endParaRPr dirty="0"/>
          </a:p>
        </p:txBody>
      </p:sp>
      <p:sp>
        <p:nvSpPr>
          <p:cNvPr id="4" name="Slide Number"/>
          <p:cNvSpPr txBox="1">
            <a:spLocks noGrp="1"/>
          </p:cNvSpPr>
          <p:nvPr>
            <p:ph type="sldNum" sz="quarter" idx="2"/>
          </p:nvPr>
        </p:nvSpPr>
        <p:spPr>
          <a:xfrm>
            <a:off x="22932049" y="12437698"/>
            <a:ext cx="458459" cy="487313"/>
          </a:xfrm>
          <a:prstGeom prst="rect">
            <a:avLst/>
          </a:prstGeom>
          <a:ln w="12700">
            <a:miter lim="400000"/>
          </a:ln>
        </p:spPr>
        <p:txBody>
          <a:bodyPr wrap="none" lIns="50800" tIns="50800" rIns="50800" bIns="50800">
            <a:spAutoFit/>
          </a:bodyPr>
          <a:lstStyle>
            <a:lvl1pPr algn="ctr" defTabSz="584200">
              <a:lnSpc>
                <a:spcPct val="100000"/>
              </a:lnSpc>
              <a:defRPr sz="2500">
                <a:solidFill>
                  <a:srgbClr val="D5D5D5"/>
                </a:solidFill>
                <a:latin typeface="+mj-lt"/>
                <a:ea typeface="+mn-ea"/>
                <a:cs typeface="+mn-cs"/>
                <a:sym typeface="Libre Caslon Display Regular"/>
              </a:defRPr>
            </a:lvl1pPr>
          </a:lstStyle>
          <a:p>
            <a:fld id="{86CB4B4D-7CA3-9044-876B-883B54F8677D}" type="slidenum">
              <a:rPr lang="en-US" smtClean="0"/>
              <a:pPr/>
              <a:t>‹#›</a:t>
            </a:fld>
            <a:endParaRPr lang="en-US">
              <a:latin typeface="+mj-lt"/>
            </a:endParaRPr>
          </a:p>
        </p:txBody>
      </p:sp>
    </p:spTree>
  </p:cSld>
  <p:clrMap bg1="dk1" tx1="lt1" bg2="dk2" tx2="lt2" accent1="accent1" accent2="accent2" accent3="accent3" accent4="accent4" accent5="accent5" accent6="accent6" hlink="hlink" folHlink="folHlink"/>
  <p:sldLayoutIdLst>
    <p:sldLayoutId id="2147483700" r:id="rId1"/>
    <p:sldLayoutId id="2147483701" r:id="rId2"/>
    <p:sldLayoutId id="2147483699" r:id="rId3"/>
  </p:sldLayoutIdLst>
  <p:transition spd="med"/>
  <p:hf hdr="0" ftr="0" dt="0"/>
  <p:txStyles>
    <p:titleStyle>
      <a:lvl1pPr marL="0" marR="0" indent="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p:titleStyle>
    <p:bodyStyle>
      <a:lvl1pPr marL="0" marR="0" indent="0" algn="l" defTabSz="2438338" rtl="0" latinLnBrk="0">
        <a:lnSpc>
          <a:spcPct val="150000"/>
        </a:lnSpc>
        <a:spcBef>
          <a:spcPts val="0"/>
        </a:spcBef>
        <a:spcAft>
          <a:spcPts val="0"/>
        </a:spcAft>
        <a:buClrTx/>
        <a:buSzTx/>
        <a:buFontTx/>
        <a:buNone/>
        <a:tabLst/>
        <a:defRPr sz="2000" b="0" i="0" u="none" strike="noStrike" cap="none" spc="0" baseline="0">
          <a:solidFill>
            <a:srgbClr val="838383"/>
          </a:solidFill>
          <a:uFillTx/>
          <a:latin typeface="+mn-ea"/>
          <a:ea typeface="+mn-ea"/>
          <a:cs typeface="Lato Regular"/>
          <a:sym typeface="Lato Regular"/>
        </a:defRPr>
      </a:lvl1pPr>
      <a:lvl2pPr marL="0" marR="0" indent="457200" algn="l" defTabSz="2438338" rtl="0" latinLnBrk="0">
        <a:lnSpc>
          <a:spcPct val="150000"/>
        </a:lnSpc>
        <a:spcBef>
          <a:spcPts val="0"/>
        </a:spcBef>
        <a:spcAft>
          <a:spcPts val="0"/>
        </a:spcAft>
        <a:buClrTx/>
        <a:buSzTx/>
        <a:buFontTx/>
        <a:buNone/>
        <a:tabLst/>
        <a:defRPr sz="2000" b="0" i="0" u="none" strike="noStrike" cap="none" spc="0" baseline="0">
          <a:solidFill>
            <a:srgbClr val="838383"/>
          </a:solidFill>
          <a:uFillTx/>
          <a:latin typeface="+mn-ea"/>
          <a:ea typeface="+mn-ea"/>
          <a:cs typeface="Lato Regular"/>
          <a:sym typeface="Lato Regular"/>
        </a:defRPr>
      </a:lvl2pPr>
      <a:lvl3pPr marL="0" marR="0" indent="914400" algn="l" defTabSz="2438338" rtl="0" latinLnBrk="0">
        <a:lnSpc>
          <a:spcPct val="150000"/>
        </a:lnSpc>
        <a:spcBef>
          <a:spcPts val="0"/>
        </a:spcBef>
        <a:spcAft>
          <a:spcPts val="0"/>
        </a:spcAft>
        <a:buClrTx/>
        <a:buSzTx/>
        <a:buFontTx/>
        <a:buNone/>
        <a:tabLst/>
        <a:defRPr sz="2000" b="0" i="0" u="none" strike="noStrike" cap="none" spc="0" baseline="0">
          <a:solidFill>
            <a:srgbClr val="838383"/>
          </a:solidFill>
          <a:uFillTx/>
          <a:latin typeface="+mn-ea"/>
          <a:ea typeface="+mn-ea"/>
          <a:cs typeface="Lato Regular"/>
          <a:sym typeface="Lato Regular"/>
        </a:defRPr>
      </a:lvl3pPr>
      <a:lvl4pPr marL="0" marR="0" indent="1371600" algn="l" defTabSz="2438338" rtl="0" latinLnBrk="0">
        <a:lnSpc>
          <a:spcPct val="150000"/>
        </a:lnSpc>
        <a:spcBef>
          <a:spcPts val="0"/>
        </a:spcBef>
        <a:spcAft>
          <a:spcPts val="0"/>
        </a:spcAft>
        <a:buClrTx/>
        <a:buSzTx/>
        <a:buFontTx/>
        <a:buNone/>
        <a:tabLst/>
        <a:defRPr sz="2000" b="0" i="0" u="none" strike="noStrike" cap="none" spc="0" baseline="0">
          <a:solidFill>
            <a:srgbClr val="838383"/>
          </a:solidFill>
          <a:uFillTx/>
          <a:latin typeface="+mn-ea"/>
          <a:ea typeface="+mn-ea"/>
          <a:cs typeface="Lato Regular"/>
          <a:sym typeface="Lato Regular"/>
        </a:defRPr>
      </a:lvl4pPr>
      <a:lvl5pPr marL="0" marR="0" indent="1828800" algn="l" defTabSz="2438338" rtl="0" latinLnBrk="0">
        <a:lnSpc>
          <a:spcPct val="150000"/>
        </a:lnSpc>
        <a:spcBef>
          <a:spcPts val="0"/>
        </a:spcBef>
        <a:spcAft>
          <a:spcPts val="0"/>
        </a:spcAft>
        <a:buClrTx/>
        <a:buSzTx/>
        <a:buFontTx/>
        <a:buNone/>
        <a:tabLst/>
        <a:defRPr sz="2000" b="0" i="0" u="none" strike="noStrike" cap="none" spc="0" baseline="0">
          <a:solidFill>
            <a:srgbClr val="838383"/>
          </a:solidFill>
          <a:uFillTx/>
          <a:latin typeface="+mn-ea"/>
          <a:ea typeface="+mn-ea"/>
          <a:cs typeface="Lato Regular"/>
          <a:sym typeface="Lato Regular"/>
        </a:defRPr>
      </a:lvl5pPr>
      <a:lvl6pPr marL="0" marR="0" indent="22860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Lato Regular"/>
          <a:ea typeface="Lato Regular"/>
          <a:cs typeface="Lato Regular"/>
          <a:sym typeface="Lato Regular"/>
        </a:defRPr>
      </a:lvl6pPr>
      <a:lvl7pPr marL="0" marR="0" indent="27432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Lato Regular"/>
          <a:ea typeface="Lato Regular"/>
          <a:cs typeface="Lato Regular"/>
          <a:sym typeface="Lato Regular"/>
        </a:defRPr>
      </a:lvl7pPr>
      <a:lvl8pPr marL="0" marR="0" indent="32004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Lato Regular"/>
          <a:ea typeface="Lato Regular"/>
          <a:cs typeface="Lato Regular"/>
          <a:sym typeface="Lato Regular"/>
        </a:defRPr>
      </a:lvl8pPr>
      <a:lvl9pPr marL="0" marR="0" indent="3657600" algn="l" defTabSz="2438338" rtl="0" latinLnBrk="0">
        <a:lnSpc>
          <a:spcPct val="150000"/>
        </a:lnSpc>
        <a:spcBef>
          <a:spcPts val="0"/>
        </a:spcBef>
        <a:spcAft>
          <a:spcPts val="0"/>
        </a:spcAft>
        <a:buClrTx/>
        <a:buSzTx/>
        <a:buFontTx/>
        <a:buNone/>
        <a:tabLst/>
        <a:defRPr sz="2200" b="0" i="0" u="none" strike="noStrike" cap="none" spc="0" baseline="0">
          <a:solidFill>
            <a:srgbClr val="838383"/>
          </a:solidFill>
          <a:uFillTx/>
          <a:latin typeface="Lato Regular"/>
          <a:ea typeface="Lato Regular"/>
          <a:cs typeface="Lato Regular"/>
          <a:sym typeface="Lato Regular"/>
        </a:defRPr>
      </a:lvl9pPr>
    </p:bodyStyle>
    <p:otherStyle>
      <a:lvl1pPr marL="0" marR="0" indent="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1pPr>
      <a:lvl2pPr marL="0" marR="0" indent="457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2pPr>
      <a:lvl3pPr marL="0" marR="0" indent="914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3pPr>
      <a:lvl4pPr marL="0" marR="0" indent="1371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4pPr>
      <a:lvl5pPr marL="0" marR="0" indent="18288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5pPr>
      <a:lvl6pPr marL="0" marR="0" indent="22860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6pPr>
      <a:lvl7pPr marL="0" marR="0" indent="27432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7pPr>
      <a:lvl8pPr marL="0" marR="0" indent="32004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8pPr>
      <a:lvl9pPr marL="0" marR="0" indent="3657600" algn="ctr" defTabSz="584200" rtl="0" latinLnBrk="0">
        <a:lnSpc>
          <a:spcPct val="100000"/>
        </a:lnSpc>
        <a:spcBef>
          <a:spcPts val="0"/>
        </a:spcBef>
        <a:spcAft>
          <a:spcPts val="0"/>
        </a:spcAft>
        <a:buClrTx/>
        <a:buSzTx/>
        <a:buFontTx/>
        <a:buNone/>
        <a:tabLst/>
        <a:defRPr sz="2500" b="0" i="0" u="none" strike="noStrike" cap="none" spc="0" baseline="0">
          <a:solidFill>
            <a:schemeClr val="tx1"/>
          </a:solidFill>
          <a:uFillTx/>
          <a:latin typeface="+mn-lt"/>
          <a:ea typeface="+mn-ea"/>
          <a:cs typeface="+mn-cs"/>
          <a:sym typeface="Libre Caslon Display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5.jp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ko-kr.facebook.com/" TargetMode="Externa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simplep.net@gmail.com"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p:cNvSpPr/>
          <p:nvPr/>
        </p:nvSpPr>
        <p:spPr bwMode="hidden">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44" name="Line"/>
          <p:cNvSpPr/>
          <p:nvPr/>
        </p:nvSpPr>
        <p:spPr>
          <a:xfrm flipV="1">
            <a:off x="1600809" y="18287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5" name="Line"/>
          <p:cNvSpPr/>
          <p:nvPr/>
        </p:nvSpPr>
        <p:spPr>
          <a:xfrm flipV="1">
            <a:off x="1600809" y="12064999"/>
            <a:ext cx="21182382" cy="1"/>
          </a:xfrm>
          <a:prstGeom prst="line">
            <a:avLst/>
          </a:prstGeom>
          <a:ln w="25400">
            <a:solidFill>
              <a:srgbClr val="FFFFFF">
                <a:alpha val="60000"/>
              </a:srgbClr>
            </a:solidFill>
            <a:miter lim="400000"/>
          </a:ln>
        </p:spPr>
        <p:txBody>
          <a:bodyPr lIns="50800" tIns="50800" rIns="50800" bIns="50800" anchor="ctr"/>
          <a:lstStyle/>
          <a:p>
            <a:endParaRPr/>
          </a:p>
        </p:txBody>
      </p:sp>
      <p:sp>
        <p:nvSpPr>
          <p:cNvPr id="46" name="DIAGRAM"/>
          <p:cNvSpPr txBox="1">
            <a:spLocks noGrp="1"/>
          </p:cNvSpPr>
          <p:nvPr>
            <p:ph type="title"/>
          </p:nvPr>
        </p:nvSpPr>
        <p:spPr>
          <a:prstGeom prst="rect">
            <a:avLst/>
          </a:prstGeom>
        </p:spPr>
        <p:txBody>
          <a:bodyPr/>
          <a:lstStyle/>
          <a:p>
            <a:r>
              <a:rPr lang="en-US" altLang="ko-KR" sz="9600" b="0" spc="-150" dirty="0">
                <a:solidFill>
                  <a:schemeClr val="bg1"/>
                </a:solidFill>
                <a:cs typeface="UKIJ CJK"/>
              </a:rPr>
              <a:t>WEB</a:t>
            </a:r>
            <a:r>
              <a:rPr lang="ko-KR" altLang="en-US" sz="9600" b="0" spc="-150" dirty="0">
                <a:solidFill>
                  <a:schemeClr val="bg1"/>
                </a:solidFill>
                <a:cs typeface="UKIJ CJK"/>
              </a:rPr>
              <a:t> </a:t>
            </a:r>
            <a:r>
              <a:rPr lang="en-US" altLang="ko-KR" sz="9600" b="0" spc="-150" dirty="0">
                <a:solidFill>
                  <a:schemeClr val="bg1"/>
                </a:solidFill>
                <a:cs typeface="UKIJ CJK"/>
              </a:rPr>
              <a:t>ACCESSIBILITY</a:t>
            </a:r>
            <a:endParaRPr dirty="0">
              <a:solidFill>
                <a:schemeClr val="bg1"/>
              </a:solidFill>
            </a:endParaRPr>
          </a:p>
        </p:txBody>
      </p:sp>
      <p:sp>
        <p:nvSpPr>
          <p:cNvPr id="47" name="Simple P."/>
          <p:cNvSpPr txBox="1">
            <a:spLocks noGrp="1"/>
          </p:cNvSpPr>
          <p:nvPr>
            <p:ph type="body" sz="quarter" idx="21"/>
          </p:nvPr>
        </p:nvSpPr>
        <p:spPr>
          <a:prstGeom prst="rect">
            <a:avLst/>
          </a:prstGeom>
        </p:spPr>
        <p:txBody>
          <a:bodyPr>
            <a:normAutofit/>
          </a:bodyPr>
          <a:lstStyle/>
          <a:p>
            <a:r>
              <a:rPr lang="ko-KR" altLang="en-US" sz="2400" b="1" dirty="0"/>
              <a:t>웹접근성</a:t>
            </a:r>
            <a:endParaRPr sz="2400" b="1" dirty="0"/>
          </a:p>
        </p:txBody>
      </p:sp>
      <p:sp>
        <p:nvSpPr>
          <p:cNvPr id="48" name="Oct, 2022"/>
          <p:cNvSpPr txBox="1">
            <a:spLocks noGrp="1"/>
          </p:cNvSpPr>
          <p:nvPr>
            <p:ph type="body" sz="quarter" idx="22"/>
          </p:nvPr>
        </p:nvSpPr>
        <p:spPr>
          <a:prstGeom prst="rect">
            <a:avLst/>
          </a:prstGeom>
        </p:spPr>
        <p:txBody>
          <a:bodyPr>
            <a:normAutofit/>
          </a:bodyPr>
          <a:lstStyle/>
          <a:p>
            <a:r>
              <a:rPr lang="en-US" dirty="0"/>
              <a:t>JANUARY</a:t>
            </a:r>
            <a:r>
              <a:rPr dirty="0"/>
              <a:t>, 202</a:t>
            </a:r>
            <a:r>
              <a:rPr lang="en-US" dirty="0"/>
              <a:t>1, </a:t>
            </a:r>
            <a:r>
              <a:rPr lang="ko-KR" altLang="en-US" dirty="0"/>
              <a:t>가연</a:t>
            </a:r>
            <a:endParaRPr dirty="0"/>
          </a:p>
        </p:txBody>
      </p:sp>
      <p:sp>
        <p:nvSpPr>
          <p:cNvPr id="49" name="Simple Presentation"/>
          <p:cNvSpPr txBox="1">
            <a:spLocks noGrp="1"/>
          </p:cNvSpPr>
          <p:nvPr>
            <p:ph type="body" sz="quarter" idx="23"/>
          </p:nvPr>
        </p:nvSpPr>
        <p:spPr>
          <a:xfrm>
            <a:off x="18271959" y="2188477"/>
            <a:ext cx="4358340" cy="508001"/>
          </a:xfrm>
          <a:prstGeom prst="rect">
            <a:avLst/>
          </a:prstGeom>
        </p:spPr>
        <p:txBody>
          <a:bodyPr>
            <a:noAutofit/>
          </a:bodyPr>
          <a:lstStyle/>
          <a:p>
            <a:r>
              <a:rPr lang="en-US" altLang="ko-KR" sz="2800" b="0" dirty="0">
                <a:solidFill>
                  <a:schemeClr val="bg1"/>
                </a:solidFill>
                <a:cs typeface="UKIJ CJK"/>
              </a:rPr>
              <a:t>WEB</a:t>
            </a:r>
            <a:r>
              <a:rPr lang="ko-KR" altLang="en-US" sz="2800" b="0" dirty="0">
                <a:solidFill>
                  <a:schemeClr val="bg1"/>
                </a:solidFill>
                <a:cs typeface="UKIJ CJK"/>
              </a:rPr>
              <a:t> </a:t>
            </a:r>
            <a:r>
              <a:rPr lang="en-US" altLang="ko-KR" sz="2800" b="0" dirty="0">
                <a:solidFill>
                  <a:schemeClr val="bg1"/>
                </a:solidFill>
                <a:cs typeface="UKIJ CJK"/>
              </a:rPr>
              <a:t>ACCESSIBILITY</a:t>
            </a:r>
            <a:endParaRPr sz="2800" dirty="0">
              <a:solidFill>
                <a:schemeClr val="bg1"/>
              </a:solidFill>
            </a:endParaRPr>
          </a:p>
        </p:txBody>
      </p:sp>
      <p:sp>
        <p:nvSpPr>
          <p:cNvPr id="50" name="Proposal Project"/>
          <p:cNvSpPr txBox="1">
            <a:spLocks noGrp="1"/>
          </p:cNvSpPr>
          <p:nvPr>
            <p:ph type="body" sz="quarter" idx="24"/>
          </p:nvPr>
        </p:nvSpPr>
        <p:spPr>
          <a:xfrm>
            <a:off x="17068801" y="11314176"/>
            <a:ext cx="5561498" cy="508001"/>
          </a:xfrm>
          <a:prstGeom prst="rect">
            <a:avLst/>
          </a:prstGeom>
        </p:spPr>
        <p:txBody>
          <a:bodyPr>
            <a:normAutofit/>
          </a:bodyPr>
          <a:lstStyle/>
          <a:p>
            <a:r>
              <a:rPr lang="ko-KR" altLang="en-US" dirty="0"/>
              <a:t>폰트 </a:t>
            </a:r>
            <a:r>
              <a:rPr lang="en-US" altLang="ko-KR" dirty="0"/>
              <a:t>: </a:t>
            </a:r>
            <a:r>
              <a:rPr lang="ko-KR" altLang="en-US" dirty="0" err="1"/>
              <a:t>함초롱</a:t>
            </a:r>
            <a:r>
              <a:rPr lang="ko-KR" altLang="en-US" dirty="0"/>
              <a:t> 돋움 </a:t>
            </a:r>
            <a:r>
              <a:rPr lang="en-US" altLang="ko-KR" dirty="0"/>
              <a:t>/ Noto Sans KR Regular</a:t>
            </a:r>
            <a:endParaRPr dirty="0"/>
          </a:p>
        </p:txBody>
      </p:sp>
      <p:sp>
        <p:nvSpPr>
          <p:cNvPr id="51" name="Lorem ipsum dolor sit amet, his ad blan phaedrum mnesarchum, eu facer prom oportere ius. In maiorum detraxit mei,"/>
          <p:cNvSpPr txBox="1">
            <a:spLocks noGrp="1"/>
          </p:cNvSpPr>
          <p:nvPr>
            <p:ph type="body" sz="quarter" idx="1"/>
          </p:nvPr>
        </p:nvSpPr>
        <p:spPr>
          <a:prstGeom prst="rect">
            <a:avLst/>
          </a:prstGeom>
        </p:spPr>
        <p:txBody>
          <a:bodyPr/>
          <a:lstStyle/>
          <a:p>
            <a:r>
              <a:rPr lang="ko-KR" altLang="en-US" sz="2000" spc="-150" dirty="0">
                <a:solidFill>
                  <a:schemeClr val="bg1"/>
                </a:solidFill>
              </a:rPr>
              <a:t>검사항목으로 체크하는 웹접근성</a:t>
            </a:r>
            <a:endParaRPr dirty="0">
              <a:solidFill>
                <a:schemeClr val="bg1"/>
              </a:solidFill>
            </a:endParaRPr>
          </a:p>
        </p:txBody>
      </p:sp>
    </p:spTree>
    <p:extLst>
      <p:ext uri="{BB962C8B-B14F-4D97-AF65-F5344CB8AC3E}">
        <p14:creationId xmlns:p14="http://schemas.microsoft.com/office/powerpoint/2010/main" val="279180290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A70CF88C-3045-4DC8-99EC-DBC9E490861A}"/>
              </a:ext>
            </a:extLst>
          </p:cNvPr>
          <p:cNvSpPr/>
          <p:nvPr/>
        </p:nvSpPr>
        <p:spPr>
          <a:xfrm>
            <a:off x="1738926" y="5832389"/>
            <a:ext cx="8232424" cy="5187324"/>
          </a:xfrm>
          <a:prstGeom prst="rect">
            <a:avLst/>
          </a:prstGeom>
          <a:noFill/>
          <a:ln w="19050" cap="flat">
            <a:solidFill>
              <a:schemeClr val="bg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10</a:t>
            </a:fld>
            <a:endParaRPr lang="en-KR"/>
          </a:p>
        </p:txBody>
      </p:sp>
      <p:sp>
        <p:nvSpPr>
          <p:cNvPr id="191" name="Perfomance"/>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548808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콘텐츠는 색상에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색에 무관한 콘텐츠 인식</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2084578" y="5439809"/>
            <a:ext cx="8633801" cy="60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인기순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가나다순은 색상으로 색에 관계없이 인식 되어 검색을 지원해야 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16" name="직사각형 15">
            <a:extLst>
              <a:ext uri="{FF2B5EF4-FFF2-40B4-BE49-F238E27FC236}">
                <a16:creationId xmlns:a16="http://schemas.microsoft.com/office/drawing/2014/main" id="{CC3FA9B0-99C3-4720-8FD0-1666E926220F}"/>
              </a:ext>
            </a:extLst>
          </p:cNvPr>
          <p:cNvSpPr/>
          <p:nvPr/>
        </p:nvSpPr>
        <p:spPr>
          <a:xfrm>
            <a:off x="3472248" y="11628573"/>
            <a:ext cx="13468866"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색상 구별이 어려운 색맹 시각 장애우</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를 위해 고 명도 대비를 사용하거나 색상에 관계 없이 정보가 제공 되어야한다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p>
        </p:txBody>
      </p:sp>
      <p:sp>
        <p:nvSpPr>
          <p:cNvPr id="20" name="object 9">
            <a:extLst>
              <a:ext uri="{FF2B5EF4-FFF2-40B4-BE49-F238E27FC236}">
                <a16:creationId xmlns:a16="http://schemas.microsoft.com/office/drawing/2014/main" id="{1E8BF020-9123-4BBA-8D67-21FA7026B92A}"/>
              </a:ext>
            </a:extLst>
          </p:cNvPr>
          <p:cNvSpPr/>
          <p:nvPr/>
        </p:nvSpPr>
        <p:spPr>
          <a:xfrm>
            <a:off x="1869444" y="6391999"/>
            <a:ext cx="7978894" cy="4118475"/>
          </a:xfrm>
          <a:prstGeom prst="rect">
            <a:avLst/>
          </a:prstGeom>
          <a:blipFill>
            <a:blip r:embed="rId3" cstate="print"/>
            <a:stretch>
              <a:fillRect/>
            </a:stretch>
          </a:blipFill>
        </p:spPr>
        <p:txBody>
          <a:bodyPr wrap="square" lIns="0" tIns="0" rIns="0" bIns="0" rtlCol="0"/>
          <a:lstStyle/>
          <a:p>
            <a:endParaRPr dirty="0"/>
          </a:p>
        </p:txBody>
      </p:sp>
      <p:sp>
        <p:nvSpPr>
          <p:cNvPr id="30" name="object 13">
            <a:extLst>
              <a:ext uri="{FF2B5EF4-FFF2-40B4-BE49-F238E27FC236}">
                <a16:creationId xmlns:a16="http://schemas.microsoft.com/office/drawing/2014/main" id="{D868FC0C-0A98-471F-9B0E-837A7719D136}"/>
              </a:ext>
            </a:extLst>
          </p:cNvPr>
          <p:cNvSpPr/>
          <p:nvPr/>
        </p:nvSpPr>
        <p:spPr>
          <a:xfrm>
            <a:off x="12084578" y="4114936"/>
            <a:ext cx="10560265" cy="1111020"/>
          </a:xfrm>
          <a:prstGeom prst="rect">
            <a:avLst/>
          </a:prstGeom>
          <a:blipFill>
            <a:blip r:embed="rId4" cstate="print"/>
            <a:stretch>
              <a:fillRect/>
            </a:stretch>
          </a:blipFill>
        </p:spPr>
        <p:txBody>
          <a:bodyPr wrap="square" lIns="0" tIns="0" rIns="0" bIns="0" rtlCol="0"/>
          <a:lstStyle/>
          <a:p>
            <a:endParaRPr/>
          </a:p>
        </p:txBody>
      </p:sp>
      <p:pic>
        <p:nvPicPr>
          <p:cNvPr id="13" name="그림 12">
            <a:extLst>
              <a:ext uri="{FF2B5EF4-FFF2-40B4-BE49-F238E27FC236}">
                <a16:creationId xmlns:a16="http://schemas.microsoft.com/office/drawing/2014/main" id="{7EA4F094-C732-4607-8A79-5E46E344B964}"/>
              </a:ext>
            </a:extLst>
          </p:cNvPr>
          <p:cNvPicPr>
            <a:picLocks noChangeAspect="1"/>
          </p:cNvPicPr>
          <p:nvPr/>
        </p:nvPicPr>
        <p:blipFill>
          <a:blip r:embed="rId5"/>
          <a:stretch>
            <a:fillRect/>
          </a:stretch>
        </p:blipFill>
        <p:spPr>
          <a:xfrm>
            <a:off x="12192000" y="6772265"/>
            <a:ext cx="3171825" cy="2600325"/>
          </a:xfrm>
          <a:prstGeom prst="rect">
            <a:avLst/>
          </a:prstGeom>
        </p:spPr>
      </p:pic>
      <p:pic>
        <p:nvPicPr>
          <p:cNvPr id="33" name="그림 32">
            <a:extLst>
              <a:ext uri="{FF2B5EF4-FFF2-40B4-BE49-F238E27FC236}">
                <a16:creationId xmlns:a16="http://schemas.microsoft.com/office/drawing/2014/main" id="{698D6209-F4EE-4624-B07A-E68CB945668D}"/>
              </a:ext>
            </a:extLst>
          </p:cNvPr>
          <p:cNvPicPr>
            <a:picLocks noChangeAspect="1"/>
          </p:cNvPicPr>
          <p:nvPr/>
        </p:nvPicPr>
        <p:blipFill>
          <a:blip r:embed="rId6"/>
          <a:stretch>
            <a:fillRect/>
          </a:stretch>
        </p:blipFill>
        <p:spPr>
          <a:xfrm>
            <a:off x="15600147" y="6772264"/>
            <a:ext cx="3201893" cy="2600325"/>
          </a:xfrm>
          <a:prstGeom prst="rect">
            <a:avLst/>
          </a:prstGeom>
        </p:spPr>
      </p:pic>
      <p:sp>
        <p:nvSpPr>
          <p:cNvPr id="35" name="Lorem ipsum dolor sit amet, his ad blandit phaedrum eime ridk mnesarchui eu facer prompta oportere ius. In maioru">
            <a:extLst>
              <a:ext uri="{FF2B5EF4-FFF2-40B4-BE49-F238E27FC236}">
                <a16:creationId xmlns:a16="http://schemas.microsoft.com/office/drawing/2014/main" id="{4C5E942C-B6D0-4532-B942-A491B8DB5F80}"/>
              </a:ext>
            </a:extLst>
          </p:cNvPr>
          <p:cNvSpPr txBox="1"/>
          <p:nvPr/>
        </p:nvSpPr>
        <p:spPr>
          <a:xfrm>
            <a:off x="12192000" y="9679178"/>
            <a:ext cx="8633801" cy="604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어떤 것이 수출이고 어떤 것이 수입인지 구분이 안된다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36" name="object 9">
            <a:extLst>
              <a:ext uri="{FF2B5EF4-FFF2-40B4-BE49-F238E27FC236}">
                <a16:creationId xmlns:a16="http://schemas.microsoft.com/office/drawing/2014/main" id="{FC1C7E95-17A5-413C-A522-26BBE61F9B68}"/>
              </a:ext>
            </a:extLst>
          </p:cNvPr>
          <p:cNvSpPr/>
          <p:nvPr/>
        </p:nvSpPr>
        <p:spPr>
          <a:xfrm>
            <a:off x="18940324" y="8363453"/>
            <a:ext cx="1054094" cy="1132177"/>
          </a:xfrm>
          <a:prstGeom prst="rect">
            <a:avLst/>
          </a:prstGeom>
          <a:blipFill>
            <a:blip r:embed="rId7" cstate="print"/>
            <a:stretch>
              <a:fillRect/>
            </a:stretch>
          </a:blipFill>
        </p:spPr>
        <p:txBody>
          <a:bodyPr wrap="square" lIns="0" tIns="0" rIns="0" bIns="0" rtlCol="0"/>
          <a:lstStyle/>
          <a:p>
            <a:endParaRPr/>
          </a:p>
        </p:txBody>
      </p:sp>
      <p:sp>
        <p:nvSpPr>
          <p:cNvPr id="37" name="직사각형 36">
            <a:extLst>
              <a:ext uri="{FF2B5EF4-FFF2-40B4-BE49-F238E27FC236}">
                <a16:creationId xmlns:a16="http://schemas.microsoft.com/office/drawing/2014/main" id="{2463459C-1F57-45E8-8C3D-CD1C414C0C99}"/>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직사각형 23">
            <a:extLst>
              <a:ext uri="{FF2B5EF4-FFF2-40B4-BE49-F238E27FC236}">
                <a16:creationId xmlns:a16="http://schemas.microsoft.com/office/drawing/2014/main" id="{0C9E65E0-4643-41E2-A0E3-EF1E122AB172}"/>
              </a:ext>
            </a:extLst>
          </p:cNvPr>
          <p:cNvSpPr/>
          <p:nvPr/>
        </p:nvSpPr>
        <p:spPr>
          <a:xfrm>
            <a:off x="16323275" y="4114936"/>
            <a:ext cx="2150075" cy="1018284"/>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직사각형 24">
            <a:extLst>
              <a:ext uri="{FF2B5EF4-FFF2-40B4-BE49-F238E27FC236}">
                <a16:creationId xmlns:a16="http://schemas.microsoft.com/office/drawing/2014/main" id="{F4F2C08D-53BF-485C-9D32-503C64874723}"/>
              </a:ext>
            </a:extLst>
          </p:cNvPr>
          <p:cNvSpPr/>
          <p:nvPr/>
        </p:nvSpPr>
        <p:spPr>
          <a:xfrm>
            <a:off x="15363825" y="3545794"/>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6" name="직사각형 25">
            <a:extLst>
              <a:ext uri="{FF2B5EF4-FFF2-40B4-BE49-F238E27FC236}">
                <a16:creationId xmlns:a16="http://schemas.microsoft.com/office/drawing/2014/main" id="{792A3BF5-E9B9-46C9-9A7E-C0A2143EB260}"/>
              </a:ext>
            </a:extLst>
          </p:cNvPr>
          <p:cNvSpPr/>
          <p:nvPr/>
        </p:nvSpPr>
        <p:spPr>
          <a:xfrm>
            <a:off x="15518109" y="6678704"/>
            <a:ext cx="3375372" cy="269388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직사각형 26">
            <a:extLst>
              <a:ext uri="{FF2B5EF4-FFF2-40B4-BE49-F238E27FC236}">
                <a16:creationId xmlns:a16="http://schemas.microsoft.com/office/drawing/2014/main" id="{84B00D74-ACFD-4396-8502-E84C829E2F58}"/>
              </a:ext>
            </a:extLst>
          </p:cNvPr>
          <p:cNvSpPr/>
          <p:nvPr/>
        </p:nvSpPr>
        <p:spPr>
          <a:xfrm>
            <a:off x="14673298" y="6115040"/>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Tree>
    <p:extLst>
      <p:ext uri="{BB962C8B-B14F-4D97-AF65-F5344CB8AC3E}">
        <p14:creationId xmlns:p14="http://schemas.microsoft.com/office/powerpoint/2010/main" val="32214047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11</a:t>
            </a:fld>
            <a:endParaRPr lang="en-KR"/>
          </a:p>
        </p:txBody>
      </p:sp>
      <p:sp>
        <p:nvSpPr>
          <p:cNvPr id="191" name="Perfomance"/>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548808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콘텐츠는 색상에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색에 무관한 콘텐츠 인식</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 name="직사각형 15">
            <a:extLst>
              <a:ext uri="{FF2B5EF4-FFF2-40B4-BE49-F238E27FC236}">
                <a16:creationId xmlns:a16="http://schemas.microsoft.com/office/drawing/2014/main" id="{CC3FA9B0-99C3-4720-8FD0-1666E926220F}"/>
              </a:ext>
            </a:extLst>
          </p:cNvPr>
          <p:cNvSpPr/>
          <p:nvPr/>
        </p:nvSpPr>
        <p:spPr>
          <a:xfrm>
            <a:off x="3472248" y="11628573"/>
            <a:ext cx="108615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즉</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색상에 관계없이 정보 파악이 가능해야 한다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흑백으로 봤을 때도 구별이 가능하다면 통과</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pic>
        <p:nvPicPr>
          <p:cNvPr id="14" name="그림 13">
            <a:extLst>
              <a:ext uri="{FF2B5EF4-FFF2-40B4-BE49-F238E27FC236}">
                <a16:creationId xmlns:a16="http://schemas.microsoft.com/office/drawing/2014/main" id="{4A4F3515-C6A7-4585-94AC-F0DFE9717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926" y="5720765"/>
            <a:ext cx="8368901" cy="4956449"/>
          </a:xfrm>
          <a:prstGeom prst="rect">
            <a:avLst/>
          </a:prstGeom>
        </p:spPr>
      </p:pic>
      <p:pic>
        <p:nvPicPr>
          <p:cNvPr id="21" name="그림 20">
            <a:extLst>
              <a:ext uri="{FF2B5EF4-FFF2-40B4-BE49-F238E27FC236}">
                <a16:creationId xmlns:a16="http://schemas.microsoft.com/office/drawing/2014/main" id="{C7E79101-EC87-440E-BEA4-F95D85C65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3999" y="3176263"/>
            <a:ext cx="11242621" cy="6658397"/>
          </a:xfrm>
          <a:prstGeom prst="rect">
            <a:avLst/>
          </a:prstGeom>
        </p:spPr>
      </p:pic>
      <p:sp>
        <p:nvSpPr>
          <p:cNvPr id="3" name="화살표: 오른쪽 2">
            <a:extLst>
              <a:ext uri="{FF2B5EF4-FFF2-40B4-BE49-F238E27FC236}">
                <a16:creationId xmlns:a16="http://schemas.microsoft.com/office/drawing/2014/main" id="{73B555A9-4869-4716-8EB8-10A142BED309}"/>
              </a:ext>
            </a:extLst>
          </p:cNvPr>
          <p:cNvSpPr/>
          <p:nvPr/>
        </p:nvSpPr>
        <p:spPr>
          <a:xfrm>
            <a:off x="10591386" y="7089542"/>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1961677" y="9975101"/>
            <a:ext cx="979371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색상의 구분으로 정보를 제공한 경우</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명도의 차이가 있어서 흑백으로 봤을 때도 구분이 가능하다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object 8">
            <a:extLst>
              <a:ext uri="{FF2B5EF4-FFF2-40B4-BE49-F238E27FC236}">
                <a16:creationId xmlns:a16="http://schemas.microsoft.com/office/drawing/2014/main" id="{352EA13E-445C-4954-9AF7-305237903F36}"/>
              </a:ext>
            </a:extLst>
          </p:cNvPr>
          <p:cNvSpPr/>
          <p:nvPr/>
        </p:nvSpPr>
        <p:spPr>
          <a:xfrm>
            <a:off x="12192000" y="8641802"/>
            <a:ext cx="1007364" cy="1007363"/>
          </a:xfrm>
          <a:prstGeom prst="rect">
            <a:avLst/>
          </a:prstGeom>
          <a:blipFill>
            <a:blip r:embed="rId5" cstate="print"/>
            <a:stretch>
              <a:fillRect/>
            </a:stretch>
          </a:blipFill>
        </p:spPr>
        <p:txBody>
          <a:bodyPr wrap="square" lIns="0" tIns="0" rIns="0" bIns="0" rtlCol="0"/>
          <a:lstStyle/>
          <a:p>
            <a:endParaRPr/>
          </a:p>
        </p:txBody>
      </p:sp>
      <p:sp>
        <p:nvSpPr>
          <p:cNvPr id="26" name="직사각형 25">
            <a:extLst>
              <a:ext uri="{FF2B5EF4-FFF2-40B4-BE49-F238E27FC236}">
                <a16:creationId xmlns:a16="http://schemas.microsoft.com/office/drawing/2014/main" id="{D1800AD1-F911-4D71-AE80-6D8B0843CF60}"/>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8" name="직사각형 17">
            <a:extLst>
              <a:ext uri="{FF2B5EF4-FFF2-40B4-BE49-F238E27FC236}">
                <a16:creationId xmlns:a16="http://schemas.microsoft.com/office/drawing/2014/main" id="{ADC9E732-5C65-4173-9B8F-3F59558B594F}"/>
              </a:ext>
            </a:extLst>
          </p:cNvPr>
          <p:cNvSpPr/>
          <p:nvPr/>
        </p:nvSpPr>
        <p:spPr>
          <a:xfrm>
            <a:off x="15327571" y="9975101"/>
            <a:ext cx="4875726" cy="545957"/>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0" name="직사각형 19">
            <a:extLst>
              <a:ext uri="{FF2B5EF4-FFF2-40B4-BE49-F238E27FC236}">
                <a16:creationId xmlns:a16="http://schemas.microsoft.com/office/drawing/2014/main" id="{DDF93C58-A4CA-49C4-A167-568E589905E6}"/>
              </a:ext>
            </a:extLst>
          </p:cNvPr>
          <p:cNvSpPr/>
          <p:nvPr/>
        </p:nvSpPr>
        <p:spPr>
          <a:xfrm>
            <a:off x="14091358" y="6999040"/>
            <a:ext cx="576112" cy="1642762"/>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직사각형 24">
            <a:extLst>
              <a:ext uri="{FF2B5EF4-FFF2-40B4-BE49-F238E27FC236}">
                <a16:creationId xmlns:a16="http://schemas.microsoft.com/office/drawing/2014/main" id="{781E3041-7910-4489-80EC-45DFEAC358DE}"/>
              </a:ext>
            </a:extLst>
          </p:cNvPr>
          <p:cNvSpPr/>
          <p:nvPr/>
        </p:nvSpPr>
        <p:spPr>
          <a:xfrm>
            <a:off x="13456508" y="3941805"/>
            <a:ext cx="1371600" cy="79043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직사각형 26">
            <a:extLst>
              <a:ext uri="{FF2B5EF4-FFF2-40B4-BE49-F238E27FC236}">
                <a16:creationId xmlns:a16="http://schemas.microsoft.com/office/drawing/2014/main" id="{F957A538-5B7E-4F77-9D4D-9587536EB335}"/>
              </a:ext>
            </a:extLst>
          </p:cNvPr>
          <p:cNvSpPr/>
          <p:nvPr/>
        </p:nvSpPr>
        <p:spPr>
          <a:xfrm>
            <a:off x="14142308" y="4114936"/>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Tree>
    <p:extLst>
      <p:ext uri="{BB962C8B-B14F-4D97-AF65-F5344CB8AC3E}">
        <p14:creationId xmlns:p14="http://schemas.microsoft.com/office/powerpoint/2010/main" val="36217724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12</a:t>
            </a:fld>
            <a:endParaRPr lang="en-KR"/>
          </a:p>
        </p:txBody>
      </p:sp>
      <p:sp>
        <p:nvSpPr>
          <p:cNvPr id="191" name="Perfomance"/>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548808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콘텐츠는 색상에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색에 무관한 콘텐츠 인식</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 name="직사각형 15">
            <a:extLst>
              <a:ext uri="{FF2B5EF4-FFF2-40B4-BE49-F238E27FC236}">
                <a16:creationId xmlns:a16="http://schemas.microsoft.com/office/drawing/2014/main" id="{CC3FA9B0-99C3-4720-8FD0-1666E926220F}"/>
              </a:ext>
            </a:extLst>
          </p:cNvPr>
          <p:cNvSpPr/>
          <p:nvPr/>
        </p:nvSpPr>
        <p:spPr>
          <a:xfrm>
            <a:off x="3472248" y="11628573"/>
            <a:ext cx="108615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이건 점수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100</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점</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색상 외에 패턴</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배경</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테두리 등 을 넣어 정보를 더 명확하게 제공한다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3" name="화살표: 오른쪽 2">
            <a:extLst>
              <a:ext uri="{FF2B5EF4-FFF2-40B4-BE49-F238E27FC236}">
                <a16:creationId xmlns:a16="http://schemas.microsoft.com/office/drawing/2014/main" id="{73B555A9-4869-4716-8EB8-10A142BED309}"/>
              </a:ext>
            </a:extLst>
          </p:cNvPr>
          <p:cNvSpPr/>
          <p:nvPr/>
        </p:nvSpPr>
        <p:spPr>
          <a:xfrm>
            <a:off x="10268465" y="7055708"/>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6" name="그림 5">
            <a:extLst>
              <a:ext uri="{FF2B5EF4-FFF2-40B4-BE49-F238E27FC236}">
                <a16:creationId xmlns:a16="http://schemas.microsoft.com/office/drawing/2014/main" id="{64DF6C59-AE7C-46D1-8777-209CF6588C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110" y="5799476"/>
            <a:ext cx="7046055" cy="5118751"/>
          </a:xfrm>
          <a:prstGeom prst="rect">
            <a:avLst/>
          </a:prstGeom>
        </p:spPr>
      </p:pic>
      <p:pic>
        <p:nvPicPr>
          <p:cNvPr id="8" name="그림 7">
            <a:extLst>
              <a:ext uri="{FF2B5EF4-FFF2-40B4-BE49-F238E27FC236}">
                <a16:creationId xmlns:a16="http://schemas.microsoft.com/office/drawing/2014/main" id="{4ED3F41A-3135-41BA-8197-0938958FB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6534" y="2732161"/>
            <a:ext cx="10218702" cy="7445444"/>
          </a:xfrm>
          <a:prstGeom prst="rect">
            <a:avLst/>
          </a:prstGeom>
        </p:spPr>
      </p:pic>
      <p:sp>
        <p:nvSpPr>
          <p:cNvPr id="24" name="object 8">
            <a:extLst>
              <a:ext uri="{FF2B5EF4-FFF2-40B4-BE49-F238E27FC236}">
                <a16:creationId xmlns:a16="http://schemas.microsoft.com/office/drawing/2014/main" id="{352EA13E-445C-4954-9AF7-305237903F36}"/>
              </a:ext>
            </a:extLst>
          </p:cNvPr>
          <p:cNvSpPr/>
          <p:nvPr/>
        </p:nvSpPr>
        <p:spPr>
          <a:xfrm>
            <a:off x="12314855" y="8716591"/>
            <a:ext cx="1007364" cy="1007363"/>
          </a:xfrm>
          <a:prstGeom prst="rect">
            <a:avLst/>
          </a:prstGeom>
          <a:blipFill>
            <a:blip r:embed="rId5" cstate="print"/>
            <a:stretch>
              <a:fillRect/>
            </a:stretch>
          </a:blipFill>
        </p:spPr>
        <p:txBody>
          <a:bodyPr wrap="square" lIns="0" tIns="0" rIns="0" bIns="0" rtlCol="0"/>
          <a:lstStyle/>
          <a:p>
            <a:endParaRPr/>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2065388" y="10091719"/>
            <a:ext cx="979371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색상의구분 외에 패턴을 넣어 구별하기 더 쉽게 정보를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5" name="직사각형 24">
            <a:extLst>
              <a:ext uri="{FF2B5EF4-FFF2-40B4-BE49-F238E27FC236}">
                <a16:creationId xmlns:a16="http://schemas.microsoft.com/office/drawing/2014/main" id="{52707BBD-D4B3-4563-92CD-8B1A6C42219F}"/>
              </a:ext>
            </a:extLst>
          </p:cNvPr>
          <p:cNvSpPr/>
          <p:nvPr/>
        </p:nvSpPr>
        <p:spPr>
          <a:xfrm>
            <a:off x="12499510" y="9267623"/>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6" name="직사각형 25">
            <a:extLst>
              <a:ext uri="{FF2B5EF4-FFF2-40B4-BE49-F238E27FC236}">
                <a16:creationId xmlns:a16="http://schemas.microsoft.com/office/drawing/2014/main" id="{ACE5453F-0B3B-40BA-B668-71FF4B15031F}"/>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8" name="직사각형 17">
            <a:extLst>
              <a:ext uri="{FF2B5EF4-FFF2-40B4-BE49-F238E27FC236}">
                <a16:creationId xmlns:a16="http://schemas.microsoft.com/office/drawing/2014/main" id="{90091272-0207-4CDC-AE9F-D3C693B666AF}"/>
              </a:ext>
            </a:extLst>
          </p:cNvPr>
          <p:cNvSpPr/>
          <p:nvPr/>
        </p:nvSpPr>
        <p:spPr>
          <a:xfrm>
            <a:off x="14829772" y="3750842"/>
            <a:ext cx="4508552" cy="69753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0" name="직사각형 19">
            <a:extLst>
              <a:ext uri="{FF2B5EF4-FFF2-40B4-BE49-F238E27FC236}">
                <a16:creationId xmlns:a16="http://schemas.microsoft.com/office/drawing/2014/main" id="{9B3089AD-5FF7-4EB6-9579-9589AFB359E4}"/>
              </a:ext>
            </a:extLst>
          </p:cNvPr>
          <p:cNvSpPr/>
          <p:nvPr/>
        </p:nvSpPr>
        <p:spPr>
          <a:xfrm>
            <a:off x="12053030" y="10092887"/>
            <a:ext cx="2702599" cy="545957"/>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1573567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13</a:t>
            </a:fld>
            <a:endParaRPr lang="en-KR"/>
          </a:p>
        </p:txBody>
      </p:sp>
      <p:sp>
        <p:nvSpPr>
          <p:cNvPr id="191" name="Perfomance"/>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548808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콘텐츠는 색상에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색에 무관한 콘텐츠 인식</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 name="화살표: 오른쪽 2">
            <a:extLst>
              <a:ext uri="{FF2B5EF4-FFF2-40B4-BE49-F238E27FC236}">
                <a16:creationId xmlns:a16="http://schemas.microsoft.com/office/drawing/2014/main" id="{73B555A9-4869-4716-8EB8-10A142BED309}"/>
              </a:ext>
            </a:extLst>
          </p:cNvPr>
          <p:cNvSpPr/>
          <p:nvPr/>
        </p:nvSpPr>
        <p:spPr>
          <a:xfrm>
            <a:off x="10967479" y="6858000"/>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dirty="0">
              <a:ln>
                <a:noFill/>
              </a:ln>
              <a:solidFill>
                <a:srgbClr val="FFFFFF"/>
              </a:solidFill>
              <a:effectLst/>
              <a:uFillTx/>
              <a:latin typeface="Lato Bold"/>
              <a:ea typeface="Lato Bold"/>
              <a:cs typeface="Lato Bold"/>
              <a:sym typeface="Lato Bold"/>
            </a:endParaRPr>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2731117" y="9913367"/>
            <a:ext cx="979371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색상의구분 외에 아이콘을 넣어 체크 표시 항목 필수 입력 사항을 전달한다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7" name="그림 6">
            <a:extLst>
              <a:ext uri="{FF2B5EF4-FFF2-40B4-BE49-F238E27FC236}">
                <a16:creationId xmlns:a16="http://schemas.microsoft.com/office/drawing/2014/main" id="{A9A1E55A-6175-4EEC-9F9B-9275E3A7DC19}"/>
              </a:ext>
            </a:extLst>
          </p:cNvPr>
          <p:cNvPicPr>
            <a:picLocks noChangeAspect="1"/>
          </p:cNvPicPr>
          <p:nvPr/>
        </p:nvPicPr>
        <p:blipFill>
          <a:blip r:embed="rId3"/>
          <a:stretch>
            <a:fillRect/>
          </a:stretch>
        </p:blipFill>
        <p:spPr>
          <a:xfrm>
            <a:off x="1738926" y="5720765"/>
            <a:ext cx="8251415" cy="5647451"/>
          </a:xfrm>
          <a:prstGeom prst="rect">
            <a:avLst/>
          </a:prstGeom>
        </p:spPr>
      </p:pic>
      <p:sp>
        <p:nvSpPr>
          <p:cNvPr id="25" name="object 9">
            <a:extLst>
              <a:ext uri="{FF2B5EF4-FFF2-40B4-BE49-F238E27FC236}">
                <a16:creationId xmlns:a16="http://schemas.microsoft.com/office/drawing/2014/main" id="{D01B93BB-6B35-434D-B525-E7A878CBF901}"/>
              </a:ext>
            </a:extLst>
          </p:cNvPr>
          <p:cNvSpPr/>
          <p:nvPr/>
        </p:nvSpPr>
        <p:spPr>
          <a:xfrm>
            <a:off x="6594739" y="5123848"/>
            <a:ext cx="1054094" cy="1132177"/>
          </a:xfrm>
          <a:prstGeom prst="rect">
            <a:avLst/>
          </a:prstGeom>
          <a:blipFill>
            <a:blip r:embed="rId4" cstate="print"/>
            <a:stretch>
              <a:fillRect/>
            </a:stretch>
          </a:blipFill>
        </p:spPr>
        <p:txBody>
          <a:bodyPr wrap="square" lIns="0" tIns="0" rIns="0" bIns="0" rtlCol="0"/>
          <a:lstStyle/>
          <a:p>
            <a:endParaRPr/>
          </a:p>
        </p:txBody>
      </p:sp>
      <p:sp>
        <p:nvSpPr>
          <p:cNvPr id="27" name="object 4">
            <a:extLst>
              <a:ext uri="{FF2B5EF4-FFF2-40B4-BE49-F238E27FC236}">
                <a16:creationId xmlns:a16="http://schemas.microsoft.com/office/drawing/2014/main" id="{FD4AAB3B-11A2-411E-B13F-CA05EAB11161}"/>
              </a:ext>
            </a:extLst>
          </p:cNvPr>
          <p:cNvSpPr/>
          <p:nvPr/>
        </p:nvSpPr>
        <p:spPr>
          <a:xfrm>
            <a:off x="12599773" y="4645424"/>
            <a:ext cx="10221116" cy="5224944"/>
          </a:xfrm>
          <a:prstGeom prst="rect">
            <a:avLst/>
          </a:prstGeom>
          <a:blipFill>
            <a:blip r:embed="rId5" cstate="print"/>
            <a:stretch>
              <a:fillRect/>
            </a:stretch>
          </a:blipFill>
        </p:spPr>
        <p:txBody>
          <a:bodyPr wrap="square" lIns="0" tIns="0" rIns="0" bIns="0" rtlCol="0"/>
          <a:lstStyle/>
          <a:p>
            <a:endParaRPr dirty="0"/>
          </a:p>
        </p:txBody>
      </p:sp>
      <p:sp>
        <p:nvSpPr>
          <p:cNvPr id="28" name="object 6">
            <a:extLst>
              <a:ext uri="{FF2B5EF4-FFF2-40B4-BE49-F238E27FC236}">
                <a16:creationId xmlns:a16="http://schemas.microsoft.com/office/drawing/2014/main" id="{9B4AD9D6-12B4-4505-BACF-F7EC6CDCB3F8}"/>
              </a:ext>
            </a:extLst>
          </p:cNvPr>
          <p:cNvSpPr/>
          <p:nvPr/>
        </p:nvSpPr>
        <p:spPr>
          <a:xfrm>
            <a:off x="1844729" y="12101709"/>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29" name="직사각형 28">
            <a:extLst>
              <a:ext uri="{FF2B5EF4-FFF2-40B4-BE49-F238E27FC236}">
                <a16:creationId xmlns:a16="http://schemas.microsoft.com/office/drawing/2014/main" id="{1C282289-62A9-4C80-BA56-753CBF86DB4C}"/>
              </a:ext>
            </a:extLst>
          </p:cNvPr>
          <p:cNvSpPr/>
          <p:nvPr/>
        </p:nvSpPr>
        <p:spPr>
          <a:xfrm>
            <a:off x="3472248" y="12172270"/>
            <a:ext cx="108615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회원 가입에서 필수항목을 색상만으로 구분해서는 안된다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30" name="object 8">
            <a:extLst>
              <a:ext uri="{FF2B5EF4-FFF2-40B4-BE49-F238E27FC236}">
                <a16:creationId xmlns:a16="http://schemas.microsoft.com/office/drawing/2014/main" id="{30501001-BAE5-4ED8-BA15-4F5F4CA308D2}"/>
              </a:ext>
            </a:extLst>
          </p:cNvPr>
          <p:cNvSpPr/>
          <p:nvPr/>
        </p:nvSpPr>
        <p:spPr>
          <a:xfrm>
            <a:off x="13181761" y="8652138"/>
            <a:ext cx="1007364" cy="1007363"/>
          </a:xfrm>
          <a:prstGeom prst="rect">
            <a:avLst/>
          </a:prstGeom>
          <a:blipFill>
            <a:blip r:embed="rId6" cstate="print"/>
            <a:stretch>
              <a:fillRect/>
            </a:stretch>
          </a:blipFill>
        </p:spPr>
        <p:txBody>
          <a:bodyPr wrap="square" lIns="0" tIns="0" rIns="0" bIns="0" rtlCol="0"/>
          <a:lstStyle/>
          <a:p>
            <a:endParaRPr/>
          </a:p>
        </p:txBody>
      </p:sp>
      <p:sp>
        <p:nvSpPr>
          <p:cNvPr id="13" name="직사각형 12">
            <a:extLst>
              <a:ext uri="{FF2B5EF4-FFF2-40B4-BE49-F238E27FC236}">
                <a16:creationId xmlns:a16="http://schemas.microsoft.com/office/drawing/2014/main" id="{F63581C6-1365-4607-A222-B7344A3EB8D3}"/>
              </a:ext>
            </a:extLst>
          </p:cNvPr>
          <p:cNvSpPr/>
          <p:nvPr/>
        </p:nvSpPr>
        <p:spPr>
          <a:xfrm>
            <a:off x="2959093" y="11273427"/>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31" name="직사각형 30">
            <a:extLst>
              <a:ext uri="{FF2B5EF4-FFF2-40B4-BE49-F238E27FC236}">
                <a16:creationId xmlns:a16="http://schemas.microsoft.com/office/drawing/2014/main" id="{E0C24A00-22FD-4245-9DEE-30AC3E6CC756}"/>
              </a:ext>
            </a:extLst>
          </p:cNvPr>
          <p:cNvSpPr/>
          <p:nvPr/>
        </p:nvSpPr>
        <p:spPr>
          <a:xfrm>
            <a:off x="11969026" y="4163373"/>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2" name="직사각형 31">
            <a:extLst>
              <a:ext uri="{FF2B5EF4-FFF2-40B4-BE49-F238E27FC236}">
                <a16:creationId xmlns:a16="http://schemas.microsoft.com/office/drawing/2014/main" id="{942FBCC8-A996-4E98-9644-68C696AD24C2}"/>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직사각형 23">
            <a:extLst>
              <a:ext uri="{FF2B5EF4-FFF2-40B4-BE49-F238E27FC236}">
                <a16:creationId xmlns:a16="http://schemas.microsoft.com/office/drawing/2014/main" id="{88CF980D-7F09-4D75-A8CC-D3D3C4ADF388}"/>
              </a:ext>
            </a:extLst>
          </p:cNvPr>
          <p:cNvSpPr/>
          <p:nvPr/>
        </p:nvSpPr>
        <p:spPr>
          <a:xfrm rot="16200000" flipV="1">
            <a:off x="11118560" y="6095411"/>
            <a:ext cx="3225113" cy="52428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직사각형 25">
            <a:extLst>
              <a:ext uri="{FF2B5EF4-FFF2-40B4-BE49-F238E27FC236}">
                <a16:creationId xmlns:a16="http://schemas.microsoft.com/office/drawing/2014/main" id="{4E20DBF3-0FF5-4423-8BD4-E853F3D3A566}"/>
              </a:ext>
            </a:extLst>
          </p:cNvPr>
          <p:cNvSpPr/>
          <p:nvPr/>
        </p:nvSpPr>
        <p:spPr>
          <a:xfrm rot="16200000" flipV="1">
            <a:off x="1139049" y="9094286"/>
            <a:ext cx="3262600" cy="167564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3" name="직사각형 32">
            <a:extLst>
              <a:ext uri="{FF2B5EF4-FFF2-40B4-BE49-F238E27FC236}">
                <a16:creationId xmlns:a16="http://schemas.microsoft.com/office/drawing/2014/main" id="{F286292F-7217-4ACC-A7A8-9CB920D2F645}"/>
              </a:ext>
            </a:extLst>
          </p:cNvPr>
          <p:cNvSpPr/>
          <p:nvPr/>
        </p:nvSpPr>
        <p:spPr>
          <a:xfrm rot="16200000" flipV="1">
            <a:off x="7224218" y="5158353"/>
            <a:ext cx="546689" cy="2749174"/>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256377921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erfomance">
            <a:extLst>
              <a:ext uri="{FF2B5EF4-FFF2-40B4-BE49-F238E27FC236}">
                <a16:creationId xmlns:a16="http://schemas.microsoft.com/office/drawing/2014/main" id="{1FF4A7AB-9F3A-463B-8DE4-1E24F80E9036}"/>
              </a:ext>
            </a:extLst>
          </p:cNvPr>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14</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4" name="직사각형 3">
            <a:extLst>
              <a:ext uri="{FF2B5EF4-FFF2-40B4-BE49-F238E27FC236}">
                <a16:creationId xmlns:a16="http://schemas.microsoft.com/office/drawing/2014/main" id="{7251A972-8253-474A-80FA-EA20A527555C}"/>
              </a:ext>
            </a:extLst>
          </p:cNvPr>
          <p:cNvSpPr/>
          <p:nvPr/>
        </p:nvSpPr>
        <p:spPr>
          <a:xfrm>
            <a:off x="1738926" y="6201596"/>
            <a:ext cx="8232424"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본 검사 항목은 특정 요소를 가리키거나 지시 사항을 전달하는 콘텐츠에 한정해 적용하는 것으로</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콘텐츠의 사용에 필요한 지시 사항을 시각이나 청각 등과 같은 특정한 단일 감각에만 의존하는 방법으로 제공해서는 안 된다는 것이다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p>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즉</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여러 가지 다른 감각을 통해서도 지시 사항을 인식하는 데 문제가 없도록 콘텐츠를 제공해야 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p>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텍스트 콘텐츠</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대체 텍스트 포함</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는 보조 기술을 통해 다른 감각으로의 변환이 가능하기 때문에 텍스트 지시 사항에는 추가적인 음성 콘텐츠를 제공할 필요는 없다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marL="0" marR="0" indent="0" defTabSz="825500" rtl="0" fontAlgn="auto" latinLnBrk="0" hangingPunct="0">
              <a:lnSpc>
                <a:spcPct val="150000"/>
              </a:lnSpc>
              <a:spcBef>
                <a:spcPts val="0"/>
              </a:spcBef>
              <a:spcAft>
                <a:spcPts val="0"/>
              </a:spcAft>
              <a:buClrTx/>
              <a:buSzTx/>
              <a:buFontTx/>
              <a:buNone/>
              <a:tabLst/>
            </a:pP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6" name="TextBox 15">
            <a:extLst>
              <a:ext uri="{FF2B5EF4-FFF2-40B4-BE49-F238E27FC236}">
                <a16:creationId xmlns:a16="http://schemas.microsoft.com/office/drawing/2014/main" id="{A867357F-8A1F-4AE6-894B-61BF8022823F}"/>
              </a:ext>
            </a:extLst>
          </p:cNvPr>
          <p:cNvSpPr txBox="1"/>
          <p:nvPr/>
        </p:nvSpPr>
        <p:spPr>
          <a:xfrm>
            <a:off x="1594446" y="3350732"/>
            <a:ext cx="837690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6"/>
            <a:ext cx="7366315"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지시 사항은 모양</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크기</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위치</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방향</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색</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소리 등 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1.3.2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명확한 지시 사항 제공</a:t>
            </a:r>
          </a:p>
        </p:txBody>
      </p:sp>
      <p:pic>
        <p:nvPicPr>
          <p:cNvPr id="7" name="그림 6">
            <a:extLst>
              <a:ext uri="{FF2B5EF4-FFF2-40B4-BE49-F238E27FC236}">
                <a16:creationId xmlns:a16="http://schemas.microsoft.com/office/drawing/2014/main" id="{21880911-449C-4DFD-AB78-589D80E60FF8}"/>
              </a:ext>
            </a:extLst>
          </p:cNvPr>
          <p:cNvPicPr>
            <a:picLocks noChangeAspect="1"/>
          </p:cNvPicPr>
          <p:nvPr/>
        </p:nvPicPr>
        <p:blipFill>
          <a:blip r:embed="rId3"/>
          <a:stretch>
            <a:fillRect/>
          </a:stretch>
        </p:blipFill>
        <p:spPr>
          <a:xfrm>
            <a:off x="11383390" y="4053509"/>
            <a:ext cx="4595578" cy="2179252"/>
          </a:xfrm>
          <a:prstGeom prst="rect">
            <a:avLst/>
          </a:prstGeom>
        </p:spPr>
      </p:pic>
      <p:pic>
        <p:nvPicPr>
          <p:cNvPr id="10" name="그림 9">
            <a:extLst>
              <a:ext uri="{FF2B5EF4-FFF2-40B4-BE49-F238E27FC236}">
                <a16:creationId xmlns:a16="http://schemas.microsoft.com/office/drawing/2014/main" id="{8C4DAE9D-42F8-46E8-8311-1B0815603C42}"/>
              </a:ext>
            </a:extLst>
          </p:cNvPr>
          <p:cNvPicPr>
            <a:picLocks noChangeAspect="1"/>
          </p:cNvPicPr>
          <p:nvPr/>
        </p:nvPicPr>
        <p:blipFill>
          <a:blip r:embed="rId4"/>
          <a:stretch>
            <a:fillRect/>
          </a:stretch>
        </p:blipFill>
        <p:spPr>
          <a:xfrm>
            <a:off x="11200021" y="6791645"/>
            <a:ext cx="4962316" cy="3217532"/>
          </a:xfrm>
          <a:prstGeom prst="rect">
            <a:avLst/>
          </a:prstGeom>
        </p:spPr>
      </p:pic>
      <p:sp>
        <p:nvSpPr>
          <p:cNvPr id="28" name="Lorem ipsum dolor sit amet, his ad blandit phaedrum eime ridk mnesarchui eu facer prompta oportere ius. In maioru">
            <a:extLst>
              <a:ext uri="{FF2B5EF4-FFF2-40B4-BE49-F238E27FC236}">
                <a16:creationId xmlns:a16="http://schemas.microsoft.com/office/drawing/2014/main" id="{D32C8CA1-3D31-4634-A00D-F8C80522727B}"/>
              </a:ext>
            </a:extLst>
          </p:cNvPr>
          <p:cNvSpPr txBox="1"/>
          <p:nvPr/>
        </p:nvSpPr>
        <p:spPr>
          <a:xfrm>
            <a:off x="10230107" y="10301946"/>
            <a:ext cx="6902143"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지시 사항에 대해 소리로만 제공하는 것이 아닌 시각적 정보도 함께 제공</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9" y="11618814"/>
            <a:ext cx="1291920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콘텐츠의 사용에 필요한 지시 사항을 시각이나 청각 등과 같은 특정한 단일 감각에만 의존하는 방법으로 제공해서는 안 된다</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pic>
        <p:nvPicPr>
          <p:cNvPr id="13" name="그림 12">
            <a:extLst>
              <a:ext uri="{FF2B5EF4-FFF2-40B4-BE49-F238E27FC236}">
                <a16:creationId xmlns:a16="http://schemas.microsoft.com/office/drawing/2014/main" id="{33FA09FD-C622-486C-99A0-596DDD2E74EC}"/>
              </a:ext>
            </a:extLst>
          </p:cNvPr>
          <p:cNvPicPr>
            <a:picLocks noChangeAspect="1"/>
          </p:cNvPicPr>
          <p:nvPr/>
        </p:nvPicPr>
        <p:blipFill>
          <a:blip r:embed="rId5"/>
          <a:stretch>
            <a:fillRect/>
          </a:stretch>
        </p:blipFill>
        <p:spPr>
          <a:xfrm>
            <a:off x="16781119" y="4131442"/>
            <a:ext cx="6505575" cy="1790700"/>
          </a:xfrm>
          <a:prstGeom prst="rect">
            <a:avLst/>
          </a:prstGeom>
        </p:spPr>
      </p:pic>
      <p:pic>
        <p:nvPicPr>
          <p:cNvPr id="30" name="그림 29">
            <a:extLst>
              <a:ext uri="{FF2B5EF4-FFF2-40B4-BE49-F238E27FC236}">
                <a16:creationId xmlns:a16="http://schemas.microsoft.com/office/drawing/2014/main" id="{64F3703F-0E24-45E0-B96D-D1C005A843B4}"/>
              </a:ext>
            </a:extLst>
          </p:cNvPr>
          <p:cNvPicPr>
            <a:picLocks noChangeAspect="1"/>
          </p:cNvPicPr>
          <p:nvPr/>
        </p:nvPicPr>
        <p:blipFill>
          <a:blip r:embed="rId6"/>
          <a:stretch>
            <a:fillRect/>
          </a:stretch>
        </p:blipFill>
        <p:spPr>
          <a:xfrm>
            <a:off x="16666819" y="6995723"/>
            <a:ext cx="6619875" cy="1838325"/>
          </a:xfrm>
          <a:prstGeom prst="rect">
            <a:avLst/>
          </a:prstGeom>
        </p:spPr>
      </p:pic>
      <p:sp>
        <p:nvSpPr>
          <p:cNvPr id="33" name="화살표: 오른쪽 32">
            <a:extLst>
              <a:ext uri="{FF2B5EF4-FFF2-40B4-BE49-F238E27FC236}">
                <a16:creationId xmlns:a16="http://schemas.microsoft.com/office/drawing/2014/main" id="{BA7EC7CF-7AB9-4782-98F4-E62F72980869}"/>
              </a:ext>
            </a:extLst>
          </p:cNvPr>
          <p:cNvSpPr/>
          <p:nvPr/>
        </p:nvSpPr>
        <p:spPr>
          <a:xfrm rot="5400000">
            <a:off x="13077238" y="6226360"/>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4" name="직사각형 33">
            <a:extLst>
              <a:ext uri="{FF2B5EF4-FFF2-40B4-BE49-F238E27FC236}">
                <a16:creationId xmlns:a16="http://schemas.microsoft.com/office/drawing/2014/main" id="{CB938DDC-D832-4381-AF4C-80E34C01DC4D}"/>
              </a:ext>
            </a:extLst>
          </p:cNvPr>
          <p:cNvSpPr/>
          <p:nvPr/>
        </p:nvSpPr>
        <p:spPr>
          <a:xfrm>
            <a:off x="10663229" y="6498876"/>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5" name="직사각형 34">
            <a:extLst>
              <a:ext uri="{FF2B5EF4-FFF2-40B4-BE49-F238E27FC236}">
                <a16:creationId xmlns:a16="http://schemas.microsoft.com/office/drawing/2014/main" id="{C08C3783-B0CB-445D-8E03-6B74343777FE}"/>
              </a:ext>
            </a:extLst>
          </p:cNvPr>
          <p:cNvSpPr/>
          <p:nvPr/>
        </p:nvSpPr>
        <p:spPr>
          <a:xfrm>
            <a:off x="16140830" y="6652815"/>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6" name="화살표: 오른쪽 35">
            <a:extLst>
              <a:ext uri="{FF2B5EF4-FFF2-40B4-BE49-F238E27FC236}">
                <a16:creationId xmlns:a16="http://schemas.microsoft.com/office/drawing/2014/main" id="{BE8E32EE-BCE6-4548-9BB5-8A69A27DD206}"/>
              </a:ext>
            </a:extLst>
          </p:cNvPr>
          <p:cNvSpPr/>
          <p:nvPr/>
        </p:nvSpPr>
        <p:spPr>
          <a:xfrm rot="5400000">
            <a:off x="19372816" y="6391784"/>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7" name="직사각형 36">
            <a:extLst>
              <a:ext uri="{FF2B5EF4-FFF2-40B4-BE49-F238E27FC236}">
                <a16:creationId xmlns:a16="http://schemas.microsoft.com/office/drawing/2014/main" id="{E0E3406B-E14D-47BB-871F-E5D65D8D6523}"/>
              </a:ext>
            </a:extLst>
          </p:cNvPr>
          <p:cNvSpPr/>
          <p:nvPr/>
        </p:nvSpPr>
        <p:spPr>
          <a:xfrm>
            <a:off x="16140829" y="3629693"/>
            <a:ext cx="424782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 </a:t>
            </a:r>
            <a:r>
              <a:rPr kumimoji="0" lang="en-US" altLang="ko-KR"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방향만으로 정보 제공</a:t>
            </a:r>
          </a:p>
        </p:txBody>
      </p:sp>
      <p:sp>
        <p:nvSpPr>
          <p:cNvPr id="38" name="직사각형 37">
            <a:extLst>
              <a:ext uri="{FF2B5EF4-FFF2-40B4-BE49-F238E27FC236}">
                <a16:creationId xmlns:a16="http://schemas.microsoft.com/office/drawing/2014/main" id="{CB1CF3A7-E7DC-46AC-9E7D-9BA5623F707A}"/>
              </a:ext>
            </a:extLst>
          </p:cNvPr>
          <p:cNvSpPr/>
          <p:nvPr/>
        </p:nvSpPr>
        <p:spPr>
          <a:xfrm>
            <a:off x="10663229" y="3618688"/>
            <a:ext cx="45955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 </a:t>
            </a:r>
            <a:r>
              <a:rPr kumimoji="0" lang="en-US" altLang="ko-KR"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소리만으로 정보 제공</a:t>
            </a:r>
          </a:p>
        </p:txBody>
      </p:sp>
      <p:sp>
        <p:nvSpPr>
          <p:cNvPr id="39" name="Lorem ipsum dolor sit amet, his ad blandit phaedrum eime ridk mnesarchui eu facer prompta oportere ius. In maioru">
            <a:extLst>
              <a:ext uri="{FF2B5EF4-FFF2-40B4-BE49-F238E27FC236}">
                <a16:creationId xmlns:a16="http://schemas.microsoft.com/office/drawing/2014/main" id="{50FF82C8-C915-4BAE-8F67-B51EB0112322}"/>
              </a:ext>
            </a:extLst>
          </p:cNvPr>
          <p:cNvSpPr txBox="1"/>
          <p:nvPr/>
        </p:nvSpPr>
        <p:spPr>
          <a:xfrm>
            <a:off x="18453338" y="9525792"/>
            <a:ext cx="6902143"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클릭해야 할 대상을 명확하게 제공</a:t>
            </a:r>
          </a:p>
        </p:txBody>
      </p:sp>
      <p:sp>
        <p:nvSpPr>
          <p:cNvPr id="40" name="직사각형 39">
            <a:extLst>
              <a:ext uri="{FF2B5EF4-FFF2-40B4-BE49-F238E27FC236}">
                <a16:creationId xmlns:a16="http://schemas.microsoft.com/office/drawing/2014/main" id="{CF7B1CCC-CB97-4584-9869-CC6C60BAB129}"/>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직사각형 25">
            <a:extLst>
              <a:ext uri="{FF2B5EF4-FFF2-40B4-BE49-F238E27FC236}">
                <a16:creationId xmlns:a16="http://schemas.microsoft.com/office/drawing/2014/main" id="{12CB9CE8-D642-47D3-B4E4-22458D9D590D}"/>
              </a:ext>
            </a:extLst>
          </p:cNvPr>
          <p:cNvSpPr/>
          <p:nvPr/>
        </p:nvSpPr>
        <p:spPr>
          <a:xfrm>
            <a:off x="11383390" y="8223400"/>
            <a:ext cx="4865745" cy="1924607"/>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직사각형 26">
            <a:extLst>
              <a:ext uri="{FF2B5EF4-FFF2-40B4-BE49-F238E27FC236}">
                <a16:creationId xmlns:a16="http://schemas.microsoft.com/office/drawing/2014/main" id="{A52CEB3A-5513-4B04-83BE-86C41164ACC4}"/>
              </a:ext>
            </a:extLst>
          </p:cNvPr>
          <p:cNvSpPr/>
          <p:nvPr/>
        </p:nvSpPr>
        <p:spPr>
          <a:xfrm flipV="1">
            <a:off x="11825416" y="10300407"/>
            <a:ext cx="4955703" cy="52428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31609195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erfomance">
            <a:extLst>
              <a:ext uri="{FF2B5EF4-FFF2-40B4-BE49-F238E27FC236}">
                <a16:creationId xmlns:a16="http://schemas.microsoft.com/office/drawing/2014/main" id="{1FF4A7AB-9F3A-463B-8DE4-1E24F80E9036}"/>
              </a:ext>
            </a:extLst>
          </p:cNvPr>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15</a:t>
            </a:fld>
            <a:endParaRPr lang="en-K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6" name="TextBox 15">
            <a:extLst>
              <a:ext uri="{FF2B5EF4-FFF2-40B4-BE49-F238E27FC236}">
                <a16:creationId xmlns:a16="http://schemas.microsoft.com/office/drawing/2014/main" id="{A867357F-8A1F-4AE6-894B-61BF8022823F}"/>
              </a:ext>
            </a:extLst>
          </p:cNvPr>
          <p:cNvSpPr txBox="1"/>
          <p:nvPr/>
        </p:nvSpPr>
        <p:spPr>
          <a:xfrm>
            <a:off x="1594446" y="3350732"/>
            <a:ext cx="837690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6"/>
            <a:ext cx="7366315"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텍스트 콘텐츠와 배경 간의 명도 대비는 </a:t>
            </a:r>
            <a:r>
              <a:rPr lang="en-US" altLang="ko-KR"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4.5 </a:t>
            </a:r>
            <a:r>
              <a:rPr lang="ko-KR" altLang="en-US"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대 </a:t>
            </a:r>
            <a:r>
              <a:rPr lang="en-US" altLang="ko-KR"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이상이어야 한다</a:t>
            </a:r>
            <a:r>
              <a:rPr lang="en-US" altLang="ko-KR" sz="16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7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1.3.3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텍스트 콘텐츠의 명도 대비</a:t>
            </a:r>
          </a:p>
        </p:txBody>
      </p:sp>
      <p:pic>
        <p:nvPicPr>
          <p:cNvPr id="8" name="그림 7">
            <a:extLst>
              <a:ext uri="{FF2B5EF4-FFF2-40B4-BE49-F238E27FC236}">
                <a16:creationId xmlns:a16="http://schemas.microsoft.com/office/drawing/2014/main" id="{BCA47CCB-E139-4E31-9EBD-F1111F79EAE3}"/>
              </a:ext>
            </a:extLst>
          </p:cNvPr>
          <p:cNvPicPr>
            <a:picLocks noChangeAspect="1"/>
          </p:cNvPicPr>
          <p:nvPr/>
        </p:nvPicPr>
        <p:blipFill>
          <a:blip r:embed="rId3"/>
          <a:stretch>
            <a:fillRect/>
          </a:stretch>
        </p:blipFill>
        <p:spPr>
          <a:xfrm>
            <a:off x="14412652" y="6981086"/>
            <a:ext cx="8125370" cy="5386986"/>
          </a:xfrm>
          <a:prstGeom prst="rect">
            <a:avLst/>
          </a:prstGeom>
        </p:spPr>
      </p:pic>
      <p:pic>
        <p:nvPicPr>
          <p:cNvPr id="20" name="그림 19">
            <a:extLst>
              <a:ext uri="{FF2B5EF4-FFF2-40B4-BE49-F238E27FC236}">
                <a16:creationId xmlns:a16="http://schemas.microsoft.com/office/drawing/2014/main" id="{726AA1AE-E0B5-402D-A80E-161B310F4A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8926" y="9772108"/>
            <a:ext cx="942490" cy="942490"/>
          </a:xfrm>
          <a:prstGeom prst="rect">
            <a:avLst/>
          </a:prstGeom>
        </p:spPr>
      </p:pic>
      <p:sp>
        <p:nvSpPr>
          <p:cNvPr id="22" name="직사각형 21">
            <a:extLst>
              <a:ext uri="{FF2B5EF4-FFF2-40B4-BE49-F238E27FC236}">
                <a16:creationId xmlns:a16="http://schemas.microsoft.com/office/drawing/2014/main" id="{392626DF-CA0C-4C08-BD76-7198117D8DE2}"/>
              </a:ext>
            </a:extLst>
          </p:cNvPr>
          <p:cNvSpPr/>
          <p:nvPr/>
        </p:nvSpPr>
        <p:spPr>
          <a:xfrm>
            <a:off x="2861289" y="10575893"/>
            <a:ext cx="898577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altLang="ko-KR" sz="1600" b="0" i="0" u="none" strike="noStrike" cap="none" spc="0" normalizeH="0" baseline="0" dirty="0">
                <a:ln>
                  <a:noFill/>
                </a:ln>
                <a:solidFill>
                  <a:schemeClr val="tx1"/>
                </a:solidFill>
                <a:effectLst/>
                <a:uFillTx/>
                <a:latin typeface="Lato Bold"/>
                <a:ea typeface="Lato Bold"/>
                <a:cs typeface="Lato Bold"/>
                <a:sym typeface="Lato Bold"/>
              </a:rPr>
              <a:t>https://portableapps.com/news/2017-06-07--colour-contrast-analyser-portable-2.5.0.0-released</a:t>
            </a:r>
            <a:endParaRPr kumimoji="0" lang="ko-KR" altLang="en-US" sz="1600" b="0" i="0" u="none" strike="noStrike" cap="none" spc="0" normalizeH="0" baseline="0" dirty="0">
              <a:ln>
                <a:noFill/>
              </a:ln>
              <a:solidFill>
                <a:schemeClr val="tx1"/>
              </a:solidFill>
              <a:effectLst/>
              <a:uFillTx/>
              <a:latin typeface="Lato Bold"/>
              <a:ea typeface="Lato Bold"/>
              <a:cs typeface="Lato Bold"/>
              <a:sym typeface="Lato Bold"/>
            </a:endParaRPr>
          </a:p>
        </p:txBody>
      </p:sp>
      <p:sp>
        <p:nvSpPr>
          <p:cNvPr id="23" name="직사각형 22">
            <a:extLst>
              <a:ext uri="{FF2B5EF4-FFF2-40B4-BE49-F238E27FC236}">
                <a16:creationId xmlns:a16="http://schemas.microsoft.com/office/drawing/2014/main" id="{DDB2AF4D-A28E-4622-BF1C-604A48FE0B12}"/>
              </a:ext>
            </a:extLst>
          </p:cNvPr>
          <p:cNvSpPr/>
          <p:nvPr/>
        </p:nvSpPr>
        <p:spPr>
          <a:xfrm>
            <a:off x="2858181" y="9768562"/>
            <a:ext cx="6443711" cy="742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altLang="ko-KR" sz="1600" i="0" spc="-150" dirty="0" err="1">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Colour</a:t>
            </a:r>
            <a:r>
              <a:rPr lang="en-US" altLang="ko-KR"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 Contrast </a:t>
            </a:r>
            <a:r>
              <a:rPr lang="en-US" altLang="ko-KR" sz="1600" i="0" spc="-150" dirty="0" err="1">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Analyser</a:t>
            </a:r>
            <a:r>
              <a:rPr lang="en-US" altLang="ko-KR"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를 설치해서 </a:t>
            </a:r>
            <a:endParaRPr lang="en-US" altLang="ko-KR"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a:r>
              <a:rPr lang="ko-KR" altLang="en-US"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컬러 명도 대비가 </a:t>
            </a:r>
            <a:r>
              <a:rPr lang="en-US" altLang="ko-KR"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4.5 : 1 </a:t>
            </a:r>
            <a:r>
              <a:rPr lang="ko-KR" altLang="en-US"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비율이 넘는지 확인할 수 있</a:t>
            </a: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습니다</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en-US" altLang="ko-KR" sz="16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30" name="그림 29">
            <a:extLst>
              <a:ext uri="{FF2B5EF4-FFF2-40B4-BE49-F238E27FC236}">
                <a16:creationId xmlns:a16="http://schemas.microsoft.com/office/drawing/2014/main" id="{D6DE7680-2A52-4342-8533-A19C7CEE190A}"/>
              </a:ext>
            </a:extLst>
          </p:cNvPr>
          <p:cNvPicPr>
            <a:picLocks noChangeAspect="1"/>
          </p:cNvPicPr>
          <p:nvPr/>
        </p:nvPicPr>
        <p:blipFill>
          <a:blip r:embed="rId5"/>
          <a:stretch>
            <a:fillRect/>
          </a:stretch>
        </p:blipFill>
        <p:spPr>
          <a:xfrm>
            <a:off x="11078421" y="8362050"/>
            <a:ext cx="3157466" cy="790625"/>
          </a:xfrm>
          <a:prstGeom prst="rect">
            <a:avLst/>
          </a:prstGeom>
        </p:spPr>
      </p:pic>
      <p:pic>
        <p:nvPicPr>
          <p:cNvPr id="32" name="그림 31">
            <a:extLst>
              <a:ext uri="{FF2B5EF4-FFF2-40B4-BE49-F238E27FC236}">
                <a16:creationId xmlns:a16="http://schemas.microsoft.com/office/drawing/2014/main" id="{CDCBA6F5-84DA-474F-98DC-85A868694C11}"/>
              </a:ext>
            </a:extLst>
          </p:cNvPr>
          <p:cNvPicPr>
            <a:picLocks noChangeAspect="1"/>
          </p:cNvPicPr>
          <p:nvPr/>
        </p:nvPicPr>
        <p:blipFill>
          <a:blip r:embed="rId6"/>
          <a:stretch>
            <a:fillRect/>
          </a:stretch>
        </p:blipFill>
        <p:spPr>
          <a:xfrm>
            <a:off x="11078421" y="4112227"/>
            <a:ext cx="3157466" cy="789367"/>
          </a:xfrm>
          <a:prstGeom prst="rect">
            <a:avLst/>
          </a:prstGeom>
        </p:spPr>
      </p:pic>
      <p:pic>
        <p:nvPicPr>
          <p:cNvPr id="36" name="그림 35">
            <a:extLst>
              <a:ext uri="{FF2B5EF4-FFF2-40B4-BE49-F238E27FC236}">
                <a16:creationId xmlns:a16="http://schemas.microsoft.com/office/drawing/2014/main" id="{8A3EE036-164C-4563-B400-81E91566874C}"/>
              </a:ext>
            </a:extLst>
          </p:cNvPr>
          <p:cNvPicPr>
            <a:picLocks noChangeAspect="1"/>
          </p:cNvPicPr>
          <p:nvPr/>
        </p:nvPicPr>
        <p:blipFill>
          <a:blip r:embed="rId7"/>
          <a:stretch>
            <a:fillRect/>
          </a:stretch>
        </p:blipFill>
        <p:spPr>
          <a:xfrm>
            <a:off x="14412652" y="2713886"/>
            <a:ext cx="7038975" cy="4267200"/>
          </a:xfrm>
          <a:prstGeom prst="rect">
            <a:avLst/>
          </a:prstGeom>
        </p:spPr>
      </p:pic>
      <p:sp>
        <p:nvSpPr>
          <p:cNvPr id="39" name="직사각형 38">
            <a:extLst>
              <a:ext uri="{FF2B5EF4-FFF2-40B4-BE49-F238E27FC236}">
                <a16:creationId xmlns:a16="http://schemas.microsoft.com/office/drawing/2014/main" id="{82145E61-1546-4D4A-A18F-229045BAFB4B}"/>
              </a:ext>
            </a:extLst>
          </p:cNvPr>
          <p:cNvSpPr/>
          <p:nvPr/>
        </p:nvSpPr>
        <p:spPr>
          <a:xfrm>
            <a:off x="1729945" y="5776301"/>
            <a:ext cx="8262081"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본 검사 항목은 웹 페이지에서 보이는 텍스트 콘텐츠</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텍스트 및 텍스트 이미지</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와 배경 간의 충분한 대비를 제공하여</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저시력</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장애인</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색각</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장애인</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노인 등도 콘텐츠를 인식할 수 있도록 제공해야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0" marR="0" indent="0" defTabSz="825500" rtl="0" fontAlgn="auto" latinLnBrk="0" hangingPunct="0">
              <a:lnSpc>
                <a:spcPct val="15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다만</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b="0" i="0" dirty="0">
                <a:solidFill>
                  <a:schemeClr val="tx1"/>
                </a:solidFill>
                <a:effectLst/>
                <a:latin typeface="Noto Sans"/>
              </a:rPr>
              <a:t>로고</a:t>
            </a:r>
            <a:r>
              <a:rPr lang="en-US" altLang="ko-KR" sz="1800" b="0" i="0" dirty="0">
                <a:solidFill>
                  <a:schemeClr val="tx1"/>
                </a:solidFill>
                <a:effectLst/>
                <a:latin typeface="Noto Sans"/>
              </a:rPr>
              <a:t>, </a:t>
            </a:r>
            <a:r>
              <a:rPr lang="ko-KR" altLang="en-US" sz="1800" b="0" i="0" dirty="0">
                <a:solidFill>
                  <a:schemeClr val="tx1"/>
                </a:solidFill>
                <a:effectLst/>
                <a:latin typeface="Noto Sans"/>
              </a:rPr>
              <a:t>장식 목적의 콘텐츠</a:t>
            </a:r>
            <a:r>
              <a:rPr lang="en-US" altLang="ko-KR" sz="1800" b="0" i="0" dirty="0">
                <a:solidFill>
                  <a:schemeClr val="tx1"/>
                </a:solidFill>
                <a:effectLst/>
                <a:latin typeface="Noto Sans"/>
              </a:rPr>
              <a:t>, </a:t>
            </a:r>
            <a:r>
              <a:rPr lang="ko-KR" altLang="en-US" sz="1800" b="0" i="0" dirty="0">
                <a:solidFill>
                  <a:schemeClr val="tx1"/>
                </a:solidFill>
                <a:effectLst/>
                <a:latin typeface="Noto Sans"/>
              </a:rPr>
              <a:t>마우스나 키보드를 활용하여 초점을 받았을 때 명도 대비가 커지는 콘텐츠 등은 예외로 한다</a:t>
            </a:r>
            <a:r>
              <a:rPr lang="en-US" altLang="ko-KR" sz="1800" b="0" i="0" dirty="0">
                <a:solidFill>
                  <a:schemeClr val="tx1"/>
                </a:solidFill>
                <a:effectLst/>
                <a:latin typeface="Noto Sans"/>
              </a:rPr>
              <a:t>.</a:t>
            </a:r>
          </a:p>
          <a:p>
            <a:pPr marL="0" marR="0" indent="0" defTabSz="825500" rtl="0" fontAlgn="auto" latinLnBrk="0" hangingPunct="0">
              <a:lnSpc>
                <a:spcPct val="150000"/>
              </a:lnSpc>
              <a:spcBef>
                <a:spcPts val="0"/>
              </a:spcBef>
              <a:spcAft>
                <a:spcPts val="0"/>
              </a:spcAft>
              <a:buClrTx/>
              <a:buSzTx/>
              <a:buFontTx/>
              <a:buNone/>
              <a:tabLst/>
            </a:pPr>
            <a:r>
              <a:rPr lang="en-US" altLang="ko-KR" sz="1800" b="0" i="0" dirty="0">
                <a:solidFill>
                  <a:schemeClr val="tx1"/>
                </a:solidFill>
                <a:effectLst/>
                <a:latin typeface="Noto Sans"/>
              </a:rPr>
              <a:t>(</a:t>
            </a:r>
            <a:r>
              <a:rPr lang="ko-KR" altLang="en-US" sz="1800" b="0" i="0" dirty="0">
                <a:solidFill>
                  <a:schemeClr val="tx1"/>
                </a:solidFill>
                <a:effectLst/>
                <a:latin typeface="Noto Sans"/>
              </a:rPr>
              <a:t>검사 항목 </a:t>
            </a:r>
            <a:r>
              <a:rPr lang="en-US" altLang="ko-KR" sz="1800" b="0" i="0" dirty="0">
                <a:solidFill>
                  <a:schemeClr val="tx1"/>
                </a:solidFill>
                <a:effectLst/>
                <a:latin typeface="Noto Sans"/>
              </a:rPr>
              <a:t>7.1.2 </a:t>
            </a:r>
            <a:r>
              <a:rPr lang="ko-KR" altLang="en-US" sz="1800" b="0" i="0" dirty="0">
                <a:solidFill>
                  <a:schemeClr val="tx1"/>
                </a:solidFill>
                <a:effectLst/>
                <a:latin typeface="Noto Sans"/>
              </a:rPr>
              <a:t>절 참조</a:t>
            </a:r>
            <a:r>
              <a:rPr lang="en-US" altLang="ko-KR" sz="1800" b="0" i="0" dirty="0">
                <a:solidFill>
                  <a:schemeClr val="tx1"/>
                </a:solidFill>
                <a:effectLst/>
                <a:latin typeface="Noto Sans"/>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40" name="object 9">
            <a:extLst>
              <a:ext uri="{FF2B5EF4-FFF2-40B4-BE49-F238E27FC236}">
                <a16:creationId xmlns:a16="http://schemas.microsoft.com/office/drawing/2014/main" id="{3FE46EA8-3EFE-4F68-93AD-7CBB251F00CC}"/>
              </a:ext>
            </a:extLst>
          </p:cNvPr>
          <p:cNvSpPr/>
          <p:nvPr/>
        </p:nvSpPr>
        <p:spPr>
          <a:xfrm>
            <a:off x="21230946" y="5637802"/>
            <a:ext cx="1054094" cy="1132177"/>
          </a:xfrm>
          <a:prstGeom prst="rect">
            <a:avLst/>
          </a:prstGeom>
          <a:blipFill>
            <a:blip r:embed="rId8" cstate="print"/>
            <a:stretch>
              <a:fillRect/>
            </a:stretch>
          </a:blipFill>
        </p:spPr>
        <p:txBody>
          <a:bodyPr wrap="square" lIns="0" tIns="0" rIns="0" bIns="0" rtlCol="0"/>
          <a:lstStyle/>
          <a:p>
            <a:endParaRPr/>
          </a:p>
        </p:txBody>
      </p:sp>
      <p:sp>
        <p:nvSpPr>
          <p:cNvPr id="41" name="화살표: 오른쪽 40">
            <a:extLst>
              <a:ext uri="{FF2B5EF4-FFF2-40B4-BE49-F238E27FC236}">
                <a16:creationId xmlns:a16="http://schemas.microsoft.com/office/drawing/2014/main" id="{F8C55398-1507-4604-9150-F0DED5F6CB20}"/>
              </a:ext>
            </a:extLst>
          </p:cNvPr>
          <p:cNvSpPr/>
          <p:nvPr/>
        </p:nvSpPr>
        <p:spPr>
          <a:xfrm rot="5400000">
            <a:off x="12253269" y="7184916"/>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2" name="object 8">
            <a:extLst>
              <a:ext uri="{FF2B5EF4-FFF2-40B4-BE49-F238E27FC236}">
                <a16:creationId xmlns:a16="http://schemas.microsoft.com/office/drawing/2014/main" id="{B7F93024-4C15-4F20-97C3-FCDD46F7ECB7}"/>
              </a:ext>
            </a:extLst>
          </p:cNvPr>
          <p:cNvSpPr/>
          <p:nvPr/>
        </p:nvSpPr>
        <p:spPr>
          <a:xfrm>
            <a:off x="18884897" y="9264880"/>
            <a:ext cx="1007364" cy="1007363"/>
          </a:xfrm>
          <a:prstGeom prst="rect">
            <a:avLst/>
          </a:prstGeom>
          <a:blipFill>
            <a:blip r:embed="rId9" cstate="print"/>
            <a:stretch>
              <a:fillRect/>
            </a:stretch>
          </a:blipFill>
        </p:spPr>
        <p:txBody>
          <a:bodyPr wrap="square" lIns="0" tIns="0" rIns="0" bIns="0" rtlCol="0"/>
          <a:lstStyle/>
          <a:p>
            <a:endParaRPr/>
          </a:p>
        </p:txBody>
      </p:sp>
      <p:sp>
        <p:nvSpPr>
          <p:cNvPr id="43" name="직사각형 42">
            <a:extLst>
              <a:ext uri="{FF2B5EF4-FFF2-40B4-BE49-F238E27FC236}">
                <a16:creationId xmlns:a16="http://schemas.microsoft.com/office/drawing/2014/main" id="{7E6ACB43-87C8-470F-8B2D-293D2C023CA7}"/>
              </a:ext>
            </a:extLst>
          </p:cNvPr>
          <p:cNvSpPr/>
          <p:nvPr/>
        </p:nvSpPr>
        <p:spPr>
          <a:xfrm>
            <a:off x="12205764" y="9276305"/>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44" name="직사각형 43">
            <a:extLst>
              <a:ext uri="{FF2B5EF4-FFF2-40B4-BE49-F238E27FC236}">
                <a16:creationId xmlns:a16="http://schemas.microsoft.com/office/drawing/2014/main" id="{ECB6E8D0-7A29-49E4-8016-3426FACD563F}"/>
              </a:ext>
            </a:extLst>
          </p:cNvPr>
          <p:cNvSpPr/>
          <p:nvPr/>
        </p:nvSpPr>
        <p:spPr>
          <a:xfrm>
            <a:off x="12207363" y="5025224"/>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45" name="직사각형 44">
            <a:extLst>
              <a:ext uri="{FF2B5EF4-FFF2-40B4-BE49-F238E27FC236}">
                <a16:creationId xmlns:a16="http://schemas.microsoft.com/office/drawing/2014/main" id="{AFB32618-6693-4EF1-B82D-C76FB2254C17}"/>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직사각형 25">
            <a:extLst>
              <a:ext uri="{FF2B5EF4-FFF2-40B4-BE49-F238E27FC236}">
                <a16:creationId xmlns:a16="http://schemas.microsoft.com/office/drawing/2014/main" id="{B35765DF-4909-418B-B98C-E6D5940475AA}"/>
              </a:ext>
            </a:extLst>
          </p:cNvPr>
          <p:cNvSpPr/>
          <p:nvPr/>
        </p:nvSpPr>
        <p:spPr>
          <a:xfrm>
            <a:off x="16503414" y="9481489"/>
            <a:ext cx="2166100" cy="41036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4249757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erfomance">
            <a:extLst>
              <a:ext uri="{FF2B5EF4-FFF2-40B4-BE49-F238E27FC236}">
                <a16:creationId xmlns:a16="http://schemas.microsoft.com/office/drawing/2014/main" id="{1FF4A7AB-9F3A-463B-8DE4-1E24F80E9036}"/>
              </a:ext>
            </a:extLst>
          </p:cNvPr>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16</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6" name="TextBox 15">
            <a:extLst>
              <a:ext uri="{FF2B5EF4-FFF2-40B4-BE49-F238E27FC236}">
                <a16:creationId xmlns:a16="http://schemas.microsoft.com/office/drawing/2014/main" id="{A867357F-8A1F-4AE6-894B-61BF8022823F}"/>
              </a:ext>
            </a:extLst>
          </p:cNvPr>
          <p:cNvSpPr txBox="1"/>
          <p:nvPr/>
        </p:nvSpPr>
        <p:spPr>
          <a:xfrm>
            <a:off x="1594446" y="3350732"/>
            <a:ext cx="837690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366315" cy="417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자동으로 소리가 재생되지 않아야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1.3.4</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자동 재생 금지</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웹 페이지를 접속하자 마자 페이지 내에서 동영상 콘텐츠가 자동으로 실행되지 않아야 하고</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페이지 내에 동영상이 있을 경우</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3</a:t>
            </a: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초 이상 동영상은 제어기능을 제공한다</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6" name="직사각형 25">
            <a:extLst>
              <a:ext uri="{FF2B5EF4-FFF2-40B4-BE49-F238E27FC236}">
                <a16:creationId xmlns:a16="http://schemas.microsoft.com/office/drawing/2014/main" id="{702D0FA6-DF6A-4ED2-9539-6277534B307C}"/>
              </a:ext>
            </a:extLst>
          </p:cNvPr>
          <p:cNvSpPr/>
          <p:nvPr/>
        </p:nvSpPr>
        <p:spPr>
          <a:xfrm>
            <a:off x="1738926" y="5878244"/>
            <a:ext cx="826208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자동적으로 재생되는 배경음의 지속 시간은 </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초 미만</a:t>
            </a: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marL="0" marR="0" indent="0" defTabSz="825500" rtl="0" fontAlgn="auto" latinLnBrk="0" hangingPunct="0">
              <a:lnSpc>
                <a:spcPct val="150000"/>
              </a:lnSpc>
              <a:spcBef>
                <a:spcPts val="0"/>
              </a:spcBef>
              <a:spcAft>
                <a:spcPts val="0"/>
              </a:spcAft>
              <a:buClrTx/>
              <a:buSzTx/>
              <a:buFontTx/>
              <a:buNone/>
              <a:tabLst/>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초 이상 재생되는 배경음은 멈춤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일시정지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음량 조절 등 제어기능 제공</a:t>
            </a: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5" name="그림 4">
            <a:extLst>
              <a:ext uri="{FF2B5EF4-FFF2-40B4-BE49-F238E27FC236}">
                <a16:creationId xmlns:a16="http://schemas.microsoft.com/office/drawing/2014/main" id="{9825C46B-CD32-49D7-9C52-386731B4B193}"/>
              </a:ext>
            </a:extLst>
          </p:cNvPr>
          <p:cNvPicPr>
            <a:picLocks noChangeAspect="1"/>
          </p:cNvPicPr>
          <p:nvPr/>
        </p:nvPicPr>
        <p:blipFill>
          <a:blip r:embed="rId3"/>
          <a:stretch>
            <a:fillRect/>
          </a:stretch>
        </p:blipFill>
        <p:spPr>
          <a:xfrm>
            <a:off x="1844729" y="7250213"/>
            <a:ext cx="5715000" cy="3209925"/>
          </a:xfrm>
          <a:prstGeom prst="rect">
            <a:avLst/>
          </a:prstGeom>
        </p:spPr>
      </p:pic>
      <p:sp>
        <p:nvSpPr>
          <p:cNvPr id="6" name="직사각형 5">
            <a:extLst>
              <a:ext uri="{FF2B5EF4-FFF2-40B4-BE49-F238E27FC236}">
                <a16:creationId xmlns:a16="http://schemas.microsoft.com/office/drawing/2014/main" id="{35817F89-96EC-4885-A5FF-58C24A2EC8CA}"/>
              </a:ext>
            </a:extLst>
          </p:cNvPr>
          <p:cNvSpPr/>
          <p:nvPr/>
        </p:nvSpPr>
        <p:spPr>
          <a:xfrm>
            <a:off x="4139997" y="8286764"/>
            <a:ext cx="1124464" cy="113682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9" name="그림 8">
            <a:extLst>
              <a:ext uri="{FF2B5EF4-FFF2-40B4-BE49-F238E27FC236}">
                <a16:creationId xmlns:a16="http://schemas.microsoft.com/office/drawing/2014/main" id="{4D1B5954-89AB-4968-AA23-788AE8A79A65}"/>
              </a:ext>
            </a:extLst>
          </p:cNvPr>
          <p:cNvPicPr>
            <a:picLocks noChangeAspect="1"/>
          </p:cNvPicPr>
          <p:nvPr/>
        </p:nvPicPr>
        <p:blipFill>
          <a:blip r:embed="rId4"/>
          <a:stretch>
            <a:fillRect/>
          </a:stretch>
        </p:blipFill>
        <p:spPr>
          <a:xfrm>
            <a:off x="8115943" y="7250213"/>
            <a:ext cx="5705475" cy="3257550"/>
          </a:xfrm>
          <a:prstGeom prst="rect">
            <a:avLst/>
          </a:prstGeom>
        </p:spPr>
      </p:pic>
      <p:sp>
        <p:nvSpPr>
          <p:cNvPr id="31" name="직사각형 30">
            <a:extLst>
              <a:ext uri="{FF2B5EF4-FFF2-40B4-BE49-F238E27FC236}">
                <a16:creationId xmlns:a16="http://schemas.microsoft.com/office/drawing/2014/main" id="{A55F0D07-9323-4251-9512-F847F4801890}"/>
              </a:ext>
            </a:extLst>
          </p:cNvPr>
          <p:cNvSpPr/>
          <p:nvPr/>
        </p:nvSpPr>
        <p:spPr>
          <a:xfrm>
            <a:off x="7918050" y="9639510"/>
            <a:ext cx="2585008" cy="113682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2" name="직사각형 31">
            <a:extLst>
              <a:ext uri="{FF2B5EF4-FFF2-40B4-BE49-F238E27FC236}">
                <a16:creationId xmlns:a16="http://schemas.microsoft.com/office/drawing/2014/main" id="{2503F912-713C-4D42-971F-7AD09BDB70D3}"/>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7" name="직사각형 16">
            <a:extLst>
              <a:ext uri="{FF2B5EF4-FFF2-40B4-BE49-F238E27FC236}">
                <a16:creationId xmlns:a16="http://schemas.microsoft.com/office/drawing/2014/main" id="{F0A5C358-369B-4C2D-9C79-7FAFD09C25F2}"/>
              </a:ext>
            </a:extLst>
          </p:cNvPr>
          <p:cNvSpPr/>
          <p:nvPr/>
        </p:nvSpPr>
        <p:spPr>
          <a:xfrm>
            <a:off x="15941703" y="11618814"/>
            <a:ext cx="4212167" cy="37959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428356409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Perfomance">
            <a:extLst>
              <a:ext uri="{FF2B5EF4-FFF2-40B4-BE49-F238E27FC236}">
                <a16:creationId xmlns:a16="http://schemas.microsoft.com/office/drawing/2014/main" id="{1FF4A7AB-9F3A-463B-8DE4-1E24F80E9036}"/>
              </a:ext>
            </a:extLst>
          </p:cNvPr>
          <p:cNvSpPr/>
          <p:nvPr/>
        </p:nvSpPr>
        <p:spPr>
          <a:xfrm>
            <a:off x="1738926" y="4114936"/>
            <a:ext cx="8232424" cy="136835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17</a:t>
            </a:fld>
            <a:endParaRPr lang="en-KR"/>
          </a:p>
        </p:txBody>
      </p:sp>
      <p:sp>
        <p:nvSpPr>
          <p:cNvPr id="18" name="직사각형 17">
            <a:extLst>
              <a:ext uri="{FF2B5EF4-FFF2-40B4-BE49-F238E27FC236}">
                <a16:creationId xmlns:a16="http://schemas.microsoft.com/office/drawing/2014/main" id="{9EDE5909-D4A1-41AE-9729-7A389966CBA1}"/>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1.3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6" name="TextBox 15">
            <a:extLst>
              <a:ext uri="{FF2B5EF4-FFF2-40B4-BE49-F238E27FC236}">
                <a16:creationId xmlns:a16="http://schemas.microsoft.com/office/drawing/2014/main" id="{A867357F-8A1F-4AE6-894B-61BF8022823F}"/>
              </a:ext>
            </a:extLst>
          </p:cNvPr>
          <p:cNvSpPr txBox="1"/>
          <p:nvPr/>
        </p:nvSpPr>
        <p:spPr>
          <a:xfrm>
            <a:off x="1594446" y="3350732"/>
            <a:ext cx="837690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명확하게 전달되어야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366315" cy="417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이웃한 콘텐츠는 구분될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1.3.5</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콘텐츠 간의 구분</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이웃한 콘텐츠의 테두리</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구분선</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다른 무늬</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명도대비</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채도</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글자 간격 등으로 구분하여 전달</a:t>
            </a:r>
            <a:r>
              <a:rPr lang="ko-KR" altLang="en-US"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한다</a:t>
            </a: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6" name="직사각형 25">
            <a:extLst>
              <a:ext uri="{FF2B5EF4-FFF2-40B4-BE49-F238E27FC236}">
                <a16:creationId xmlns:a16="http://schemas.microsoft.com/office/drawing/2014/main" id="{702D0FA6-DF6A-4ED2-9539-6277534B307C}"/>
              </a:ext>
            </a:extLst>
          </p:cNvPr>
          <p:cNvSpPr/>
          <p:nvPr/>
        </p:nvSpPr>
        <p:spPr>
          <a:xfrm>
            <a:off x="1738926" y="5816969"/>
            <a:ext cx="8262081"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테두리를 이용하여 구분한다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 사이에 시각적인 구분선을 삽입하여 구분한다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서로 다른 무늬를 이용하여 구분한다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 배경색 간의 명도대비</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채도</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를 달리하여 구분한다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5.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줄 간격 및 글자 간격을 조절하여 구분한다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6.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기타 콘텐츠를 시각적으로 구분할 수 있는 방법 등</a:t>
            </a:r>
          </a:p>
        </p:txBody>
      </p:sp>
      <p:pic>
        <p:nvPicPr>
          <p:cNvPr id="4" name="그림 3">
            <a:extLst>
              <a:ext uri="{FF2B5EF4-FFF2-40B4-BE49-F238E27FC236}">
                <a16:creationId xmlns:a16="http://schemas.microsoft.com/office/drawing/2014/main" id="{7114A161-5876-4DAD-ACFD-D537094396A4}"/>
              </a:ext>
            </a:extLst>
          </p:cNvPr>
          <p:cNvPicPr>
            <a:picLocks noChangeAspect="1"/>
          </p:cNvPicPr>
          <p:nvPr/>
        </p:nvPicPr>
        <p:blipFill>
          <a:blip r:embed="rId3"/>
          <a:stretch>
            <a:fillRect/>
          </a:stretch>
        </p:blipFill>
        <p:spPr>
          <a:xfrm>
            <a:off x="13352893" y="4145393"/>
            <a:ext cx="6546512" cy="1064355"/>
          </a:xfrm>
          <a:prstGeom prst="rect">
            <a:avLst/>
          </a:prstGeom>
        </p:spPr>
      </p:pic>
      <p:pic>
        <p:nvPicPr>
          <p:cNvPr id="11" name="그림 10">
            <a:extLst>
              <a:ext uri="{FF2B5EF4-FFF2-40B4-BE49-F238E27FC236}">
                <a16:creationId xmlns:a16="http://schemas.microsoft.com/office/drawing/2014/main" id="{3D14B307-2FE6-4EBC-B44A-9A0FD7189B98}"/>
              </a:ext>
            </a:extLst>
          </p:cNvPr>
          <p:cNvPicPr>
            <a:picLocks noChangeAspect="1"/>
          </p:cNvPicPr>
          <p:nvPr/>
        </p:nvPicPr>
        <p:blipFill>
          <a:blip r:embed="rId4"/>
          <a:stretch>
            <a:fillRect/>
          </a:stretch>
        </p:blipFill>
        <p:spPr>
          <a:xfrm>
            <a:off x="13352893" y="6340967"/>
            <a:ext cx="5669621" cy="1244881"/>
          </a:xfrm>
          <a:prstGeom prst="rect">
            <a:avLst/>
          </a:prstGeom>
        </p:spPr>
      </p:pic>
      <p:sp>
        <p:nvSpPr>
          <p:cNvPr id="23" name="화살표: 오른쪽 22">
            <a:extLst>
              <a:ext uri="{FF2B5EF4-FFF2-40B4-BE49-F238E27FC236}">
                <a16:creationId xmlns:a16="http://schemas.microsoft.com/office/drawing/2014/main" id="{42060CD6-5134-45BE-BFC4-56FC57C6F8B3}"/>
              </a:ext>
            </a:extLst>
          </p:cNvPr>
          <p:cNvSpPr/>
          <p:nvPr/>
        </p:nvSpPr>
        <p:spPr>
          <a:xfrm rot="5400000">
            <a:off x="13983217" y="5591947"/>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3352893" y="7964799"/>
            <a:ext cx="979371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이웃한 컨텐츠 사이에 구분선을 삽입하여 구분한다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직사각형 27">
            <a:extLst>
              <a:ext uri="{FF2B5EF4-FFF2-40B4-BE49-F238E27FC236}">
                <a16:creationId xmlns:a16="http://schemas.microsoft.com/office/drawing/2014/main" id="{6F7D2F7E-1744-4399-99B5-51B9B799C2FF}"/>
              </a:ext>
            </a:extLst>
          </p:cNvPr>
          <p:cNvSpPr/>
          <p:nvPr/>
        </p:nvSpPr>
        <p:spPr>
          <a:xfrm>
            <a:off x="11167799" y="6758223"/>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0" name="직사각형 19">
            <a:extLst>
              <a:ext uri="{FF2B5EF4-FFF2-40B4-BE49-F238E27FC236}">
                <a16:creationId xmlns:a16="http://schemas.microsoft.com/office/drawing/2014/main" id="{7892FEEF-8007-42FE-8204-0E7564980BF7}"/>
              </a:ext>
            </a:extLst>
          </p:cNvPr>
          <p:cNvSpPr/>
          <p:nvPr/>
        </p:nvSpPr>
        <p:spPr>
          <a:xfrm>
            <a:off x="15028916" y="6534983"/>
            <a:ext cx="247135" cy="826894"/>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2" name="직사각형 21">
            <a:extLst>
              <a:ext uri="{FF2B5EF4-FFF2-40B4-BE49-F238E27FC236}">
                <a16:creationId xmlns:a16="http://schemas.microsoft.com/office/drawing/2014/main" id="{CF29E587-8621-405F-BB21-924A8569B831}"/>
              </a:ext>
            </a:extLst>
          </p:cNvPr>
          <p:cNvSpPr/>
          <p:nvPr/>
        </p:nvSpPr>
        <p:spPr>
          <a:xfrm>
            <a:off x="16952074" y="6534983"/>
            <a:ext cx="247135" cy="826894"/>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22015145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6F45C-7237-FE45-9BC7-B33399AE56C1}"/>
              </a:ext>
            </a:extLst>
          </p:cNvPr>
          <p:cNvSpPr>
            <a:spLocks noGrp="1"/>
          </p:cNvSpPr>
          <p:nvPr>
            <p:ph type="sldNum" sz="quarter" idx="2"/>
          </p:nvPr>
        </p:nvSpPr>
        <p:spPr/>
        <p:txBody>
          <a:bodyPr/>
          <a:lstStyle/>
          <a:p>
            <a:fld id="{86CB4B4D-7CA3-9044-876B-883B54F8677D}" type="slidenum">
              <a:rPr lang="en-KR" smtClean="0"/>
              <a:t>18</a:t>
            </a:fld>
            <a:endParaRPr lang="en-KR"/>
          </a:p>
        </p:txBody>
      </p:sp>
      <p:sp>
        <p:nvSpPr>
          <p:cNvPr id="108" name="Lorem ipsum dolor sit amet, his ad blandit phaedrum mnesarch, eu facer promptaop"/>
          <p:cNvSpPr txBox="1"/>
          <p:nvPr/>
        </p:nvSpPr>
        <p:spPr>
          <a:xfrm>
            <a:off x="17326498" y="4894167"/>
            <a:ext cx="497744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사용자 인터페이스 구성요소는 조작 가능하고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내</a:t>
            </a:r>
            <a:r>
              <a:rPr lang="ko-KR" altLang="en-US"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비게이션 할 수 있어야 한다</a:t>
            </a:r>
            <a:r>
              <a:rPr lang="en-US" altLang="ko-KR"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09" name="2."/>
          <p:cNvSpPr txBox="1"/>
          <p:nvPr/>
        </p:nvSpPr>
        <p:spPr>
          <a:xfrm>
            <a:off x="16330998" y="4195721"/>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2.</a:t>
            </a:r>
          </a:p>
        </p:txBody>
      </p:sp>
      <p:sp>
        <p:nvSpPr>
          <p:cNvPr id="110" name="Diagram Title"/>
          <p:cNvSpPr txBox="1"/>
          <p:nvPr/>
        </p:nvSpPr>
        <p:spPr>
          <a:xfrm>
            <a:off x="17326498" y="4252521"/>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운용의 용이성</a:t>
            </a:r>
            <a:r>
              <a:rPr lang="en-US" altLang="ko-KR" sz="2800" b="1" i="0" dirty="0">
                <a:solidFill>
                  <a:schemeClr val="tx1">
                    <a:lumMod val="90000"/>
                    <a:lumOff val="10000"/>
                  </a:schemeClr>
                </a:solidFill>
                <a:effectLst/>
                <a:latin typeface="+mn-ea"/>
                <a:ea typeface="+mn-ea"/>
              </a:rPr>
              <a:t>(Operable)</a:t>
            </a:r>
            <a:endParaRPr sz="2800" b="1" dirty="0">
              <a:solidFill>
                <a:schemeClr val="tx1">
                  <a:lumMod val="90000"/>
                  <a:lumOff val="10000"/>
                </a:schemeClr>
              </a:solidFill>
              <a:latin typeface="+mn-ea"/>
              <a:ea typeface="+mn-ea"/>
            </a:endParaRPr>
          </a:p>
        </p:txBody>
      </p:sp>
      <p:sp>
        <p:nvSpPr>
          <p:cNvPr id="112" name="4."/>
          <p:cNvSpPr txBox="1"/>
          <p:nvPr/>
        </p:nvSpPr>
        <p:spPr>
          <a:xfrm>
            <a:off x="16354978"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4.</a:t>
            </a:r>
          </a:p>
        </p:txBody>
      </p:sp>
      <p:sp>
        <p:nvSpPr>
          <p:cNvPr id="113" name="Diagram Title"/>
          <p:cNvSpPr txBox="1"/>
          <p:nvPr/>
        </p:nvSpPr>
        <p:spPr>
          <a:xfrm>
            <a:off x="17350478" y="9222132"/>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견고성</a:t>
            </a:r>
            <a:r>
              <a:rPr lang="en-US" altLang="ko-KR" sz="2800" b="1" i="0" dirty="0">
                <a:solidFill>
                  <a:schemeClr val="tx1">
                    <a:lumMod val="90000"/>
                    <a:lumOff val="10000"/>
                  </a:schemeClr>
                </a:solidFill>
                <a:effectLst/>
                <a:latin typeface="+mn-ea"/>
                <a:ea typeface="+mn-ea"/>
              </a:rPr>
              <a:t>(Robust)</a:t>
            </a:r>
            <a:endParaRPr sz="2800" b="1" dirty="0">
              <a:solidFill>
                <a:schemeClr val="tx1">
                  <a:lumMod val="90000"/>
                  <a:lumOff val="10000"/>
                </a:schemeClr>
              </a:solidFill>
              <a:latin typeface="+mn-ea"/>
              <a:ea typeface="+mn-ea"/>
            </a:endParaRPr>
          </a:p>
        </p:txBody>
      </p:sp>
      <p:sp>
        <p:nvSpPr>
          <p:cNvPr id="115" name="3."/>
          <p:cNvSpPr txBox="1"/>
          <p:nvPr/>
        </p:nvSpPr>
        <p:spPr>
          <a:xfrm>
            <a:off x="7813603"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3.</a:t>
            </a:r>
          </a:p>
        </p:txBody>
      </p:sp>
      <p:sp>
        <p:nvSpPr>
          <p:cNvPr id="116" name="Diagram Title"/>
          <p:cNvSpPr txBox="1"/>
          <p:nvPr/>
        </p:nvSpPr>
        <p:spPr>
          <a:xfrm>
            <a:off x="2067596" y="9222132"/>
            <a:ext cx="5424200"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이해의 용이성</a:t>
            </a:r>
            <a:r>
              <a:rPr lang="en-US" altLang="ko-KR" sz="2800" b="1" i="0" dirty="0">
                <a:solidFill>
                  <a:schemeClr val="tx1">
                    <a:lumMod val="90000"/>
                    <a:lumOff val="10000"/>
                  </a:schemeClr>
                </a:solidFill>
                <a:effectLst/>
                <a:latin typeface="+mn-ea"/>
                <a:ea typeface="+mn-ea"/>
              </a:rPr>
              <a:t>(Understandable)</a:t>
            </a:r>
            <a:endParaRPr sz="2800" b="1" dirty="0">
              <a:solidFill>
                <a:schemeClr val="tx1">
                  <a:lumMod val="90000"/>
                  <a:lumOff val="10000"/>
                </a:schemeClr>
              </a:solidFill>
              <a:latin typeface="+mn-ea"/>
              <a:ea typeface="+mn-ea"/>
            </a:endParaRPr>
          </a:p>
        </p:txBody>
      </p:sp>
      <p:sp>
        <p:nvSpPr>
          <p:cNvPr id="118" name="1."/>
          <p:cNvSpPr txBox="1"/>
          <p:nvPr/>
        </p:nvSpPr>
        <p:spPr>
          <a:xfrm>
            <a:off x="7672006" y="4195721"/>
            <a:ext cx="863994"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1.</a:t>
            </a:r>
          </a:p>
        </p:txBody>
      </p:sp>
      <p:sp>
        <p:nvSpPr>
          <p:cNvPr id="119" name="Diagram Title"/>
          <p:cNvSpPr txBox="1"/>
          <p:nvPr/>
        </p:nvSpPr>
        <p:spPr>
          <a:xfrm>
            <a:off x="2812040" y="4254187"/>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인식의 용이성</a:t>
            </a:r>
            <a:r>
              <a:rPr lang="en-US" altLang="ko-KR" sz="2800" b="1" i="0" dirty="0">
                <a:solidFill>
                  <a:schemeClr val="tx1">
                    <a:lumMod val="90000"/>
                    <a:lumOff val="10000"/>
                  </a:schemeClr>
                </a:solidFill>
                <a:effectLst/>
                <a:latin typeface="+mn-ea"/>
                <a:ea typeface="+mn-ea"/>
              </a:rPr>
              <a:t>(Perceivable) </a:t>
            </a:r>
            <a:endParaRPr sz="2800" b="1" dirty="0">
              <a:solidFill>
                <a:schemeClr val="tx1">
                  <a:lumMod val="90000"/>
                  <a:lumOff val="10000"/>
                </a:schemeClr>
              </a:solidFill>
              <a:latin typeface="+mn-ea"/>
              <a:ea typeface="+mn-ea"/>
            </a:endParaRPr>
          </a:p>
        </p:txBody>
      </p:sp>
      <p:sp>
        <p:nvSpPr>
          <p:cNvPr id="120" name="Shape"/>
          <p:cNvSpPr/>
          <p:nvPr/>
        </p:nvSpPr>
        <p:spPr>
          <a:xfrm>
            <a:off x="8556817" y="3830336"/>
            <a:ext cx="3629423"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1">
              <a:lumMod val="9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1" name="Shape"/>
          <p:cNvSpPr/>
          <p:nvPr/>
        </p:nvSpPr>
        <p:spPr>
          <a:xfrm flipH="1">
            <a:off x="12198939" y="3830336"/>
            <a:ext cx="3629422"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7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2" name="Shape"/>
          <p:cNvSpPr/>
          <p:nvPr/>
        </p:nvSpPr>
        <p:spPr>
          <a:xfrm rot="10800000">
            <a:off x="121989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3">
              <a:lumMod val="5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3" name="Shape"/>
          <p:cNvSpPr/>
          <p:nvPr/>
        </p:nvSpPr>
        <p:spPr>
          <a:xfrm rot="10800000" flipH="1">
            <a:off x="85556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2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4" name="Goal"/>
          <p:cNvSpPr txBox="1"/>
          <p:nvPr/>
        </p:nvSpPr>
        <p:spPr>
          <a:xfrm>
            <a:off x="10117202" y="6542162"/>
            <a:ext cx="4163476" cy="1827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ko-KR" altLang="en-US" b="1" spc="-300" dirty="0">
                <a:solidFill>
                  <a:schemeClr val="tx1">
                    <a:lumMod val="90000"/>
                    <a:lumOff val="10000"/>
                  </a:schemeClr>
                </a:solidFill>
                <a:latin typeface="+mn-ea"/>
              </a:rPr>
              <a:t>웹접근성 </a:t>
            </a:r>
            <a:endParaRPr lang="en-US" altLang="ko-KR" b="1" spc="-300" dirty="0">
              <a:solidFill>
                <a:schemeClr val="tx1">
                  <a:lumMod val="90000"/>
                  <a:lumOff val="10000"/>
                </a:schemeClr>
              </a:solidFill>
              <a:latin typeface="+mn-ea"/>
            </a:endParaRPr>
          </a:p>
          <a:p>
            <a:r>
              <a:rPr lang="en-US" altLang="ko-KR" b="1" spc="-300" dirty="0">
                <a:solidFill>
                  <a:schemeClr val="tx1">
                    <a:lumMod val="90000"/>
                    <a:lumOff val="10000"/>
                  </a:schemeClr>
                </a:solidFill>
                <a:latin typeface="+mn-ea"/>
              </a:rPr>
              <a:t>4</a:t>
            </a:r>
            <a:r>
              <a:rPr lang="ko-KR" altLang="en-US" b="1" spc="-300" dirty="0">
                <a:solidFill>
                  <a:schemeClr val="tx1">
                    <a:lumMod val="90000"/>
                    <a:lumOff val="10000"/>
                  </a:schemeClr>
                </a:solidFill>
                <a:latin typeface="+mn-ea"/>
              </a:rPr>
              <a:t>대 원칙</a:t>
            </a:r>
            <a:endParaRPr b="1" spc="-300" dirty="0">
              <a:solidFill>
                <a:schemeClr val="tx1">
                  <a:lumMod val="90000"/>
                  <a:lumOff val="10000"/>
                </a:schemeClr>
              </a:solidFill>
              <a:latin typeface="+mn-ea"/>
            </a:endParaRPr>
          </a:p>
        </p:txBody>
      </p:sp>
      <p:sp>
        <p:nvSpPr>
          <p:cNvPr id="125" name="A few words about this goal"/>
          <p:cNvSpPr txBox="1"/>
          <p:nvPr/>
        </p:nvSpPr>
        <p:spPr>
          <a:xfrm>
            <a:off x="10018112" y="8194574"/>
            <a:ext cx="4361654" cy="61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ctr">
              <a:lnSpc>
                <a:spcPct val="150000"/>
              </a:lnSpc>
              <a:defRPr sz="2000">
                <a:solidFill>
                  <a:srgbClr val="838383"/>
                </a:solidFill>
                <a:latin typeface="Noto Sans KR Bold"/>
                <a:ea typeface="Noto Sans KR Bold"/>
                <a:cs typeface="Noto Sans KR Bold"/>
                <a:sym typeface="Noto Sans KR Bold"/>
              </a:defRPr>
            </a:lvl1pPr>
          </a:lstStyle>
          <a:p>
            <a:r>
              <a:rPr lang="en-US" altLang="ko-KR" sz="2400" b="1" i="0" spc="-150" dirty="0">
                <a:solidFill>
                  <a:schemeClr val="accent3">
                    <a:lumMod val="25000"/>
                  </a:schemeClr>
                </a:solidFill>
                <a:effectLst/>
                <a:latin typeface="+mn-ea"/>
                <a:ea typeface="+mn-ea"/>
              </a:rPr>
              <a:t>4 </a:t>
            </a:r>
            <a:r>
              <a:rPr lang="ko-KR" altLang="en-US" sz="2400" b="1" i="0" spc="-150" dirty="0">
                <a:solidFill>
                  <a:schemeClr val="accent3">
                    <a:lumMod val="25000"/>
                  </a:schemeClr>
                </a:solidFill>
                <a:effectLst/>
                <a:latin typeface="+mn-ea"/>
                <a:ea typeface="+mn-ea"/>
              </a:rPr>
              <a:t>원칙</a:t>
            </a:r>
            <a:r>
              <a:rPr lang="en-US" altLang="ko-KR" sz="2400" b="1" i="0" spc="-150" dirty="0">
                <a:solidFill>
                  <a:schemeClr val="accent3">
                    <a:lumMod val="25000"/>
                  </a:schemeClr>
                </a:solidFill>
                <a:effectLst/>
                <a:latin typeface="+mn-ea"/>
                <a:ea typeface="+mn-ea"/>
              </a:rPr>
              <a:t>, 13 </a:t>
            </a:r>
            <a:r>
              <a:rPr lang="ko-KR" altLang="en-US" sz="2400" b="1" i="0" spc="-150" dirty="0">
                <a:solidFill>
                  <a:schemeClr val="accent3">
                    <a:lumMod val="25000"/>
                  </a:schemeClr>
                </a:solidFill>
                <a:effectLst/>
                <a:latin typeface="+mn-ea"/>
                <a:ea typeface="+mn-ea"/>
              </a:rPr>
              <a:t>지침</a:t>
            </a:r>
            <a:r>
              <a:rPr lang="en-US" altLang="ko-KR" sz="2400" b="1" i="0" spc="-150" dirty="0">
                <a:solidFill>
                  <a:schemeClr val="accent3">
                    <a:lumMod val="25000"/>
                  </a:schemeClr>
                </a:solidFill>
                <a:effectLst/>
                <a:latin typeface="+mn-ea"/>
                <a:ea typeface="+mn-ea"/>
              </a:rPr>
              <a:t>, 22 </a:t>
            </a:r>
            <a:r>
              <a:rPr lang="ko-KR" altLang="en-US" sz="2400" b="1" i="0" spc="-150" dirty="0">
                <a:solidFill>
                  <a:schemeClr val="accent3">
                    <a:lumMod val="25000"/>
                  </a:schemeClr>
                </a:solidFill>
                <a:effectLst/>
                <a:latin typeface="+mn-ea"/>
                <a:ea typeface="+mn-ea"/>
              </a:rPr>
              <a:t>검사</a:t>
            </a:r>
            <a:r>
              <a:rPr lang="en-US" altLang="ko-KR" b="1" dirty="0">
                <a:solidFill>
                  <a:schemeClr val="accent3">
                    <a:lumMod val="25000"/>
                  </a:schemeClr>
                </a:solidFill>
                <a:latin typeface="+mn-ea"/>
                <a:ea typeface="+mn-ea"/>
              </a:rPr>
              <a:t> </a:t>
            </a:r>
            <a:endParaRPr b="1" dirty="0">
              <a:solidFill>
                <a:schemeClr val="accent3">
                  <a:lumMod val="25000"/>
                </a:schemeClr>
              </a:solidFill>
              <a:latin typeface="+mn-ea"/>
              <a:ea typeface="+mn-ea"/>
            </a:endParaRPr>
          </a:p>
        </p:txBody>
      </p:sp>
      <p:sp>
        <p:nvSpPr>
          <p:cNvPr id="22" name="시장 세분화">
            <a:extLst>
              <a:ext uri="{FF2B5EF4-FFF2-40B4-BE49-F238E27FC236}">
                <a16:creationId xmlns:a16="http://schemas.microsoft.com/office/drawing/2014/main" id="{AE9808ED-BCBD-4F74-A104-E79EF87E4EB6}"/>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접근성 원칙</a:t>
            </a:r>
          </a:p>
        </p:txBody>
      </p:sp>
      <p:sp>
        <p:nvSpPr>
          <p:cNvPr id="23" name="직사각형 22">
            <a:extLst>
              <a:ext uri="{FF2B5EF4-FFF2-40B4-BE49-F238E27FC236}">
                <a16:creationId xmlns:a16="http://schemas.microsoft.com/office/drawing/2014/main" id="{30DAFD95-7A13-4429-969D-6996D4171C5A}"/>
              </a:ext>
            </a:extLst>
          </p:cNvPr>
          <p:cNvSpPr/>
          <p:nvPr/>
        </p:nvSpPr>
        <p:spPr>
          <a:xfrm>
            <a:off x="16052540" y="3529721"/>
            <a:ext cx="6716124" cy="2815487"/>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TextBox 23">
            <a:extLst>
              <a:ext uri="{FF2B5EF4-FFF2-40B4-BE49-F238E27FC236}">
                <a16:creationId xmlns:a16="http://schemas.microsoft.com/office/drawing/2014/main" id="{1DE7AEF6-8C76-44C1-A606-F92295E8A16C}"/>
              </a:ext>
            </a:extLst>
          </p:cNvPr>
          <p:cNvSpPr txBox="1"/>
          <p:nvPr/>
        </p:nvSpPr>
        <p:spPr>
          <a:xfrm>
            <a:off x="20081986" y="3716905"/>
            <a:ext cx="3308522" cy="42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800" b="1" i="0" dirty="0">
                <a:solidFill>
                  <a:srgbClr val="C00000"/>
                </a:solidFill>
                <a:effectLst/>
                <a:latin typeface="+mn-ea"/>
                <a:ea typeface="+mn-ea"/>
                <a:cs typeface="함초롬돋움" panose="02030504000101010101" pitchFamily="18" charset="-127"/>
              </a:rPr>
              <a:t>지침 </a:t>
            </a:r>
            <a:r>
              <a:rPr lang="en-US" altLang="ko-KR" sz="1800" b="1" dirty="0">
                <a:solidFill>
                  <a:srgbClr val="C00000"/>
                </a:solidFill>
                <a:latin typeface="+mn-ea"/>
                <a:ea typeface="+mn-ea"/>
                <a:cs typeface="함초롬돋움" panose="02030504000101010101" pitchFamily="18" charset="-127"/>
              </a:rPr>
              <a:t>4</a:t>
            </a:r>
            <a:r>
              <a:rPr lang="ko-KR" altLang="en-US" sz="1800" b="1" i="0" dirty="0">
                <a:solidFill>
                  <a:srgbClr val="C00000"/>
                </a:solidFill>
                <a:effectLst/>
                <a:latin typeface="+mn-ea"/>
                <a:ea typeface="+mn-ea"/>
                <a:cs typeface="함초롬돋움" panose="02030504000101010101" pitchFamily="18" charset="-127"/>
              </a:rPr>
              <a:t>개 검사항목 </a:t>
            </a:r>
            <a:r>
              <a:rPr lang="en-US" altLang="ko-KR" sz="1800" b="1" dirty="0">
                <a:solidFill>
                  <a:srgbClr val="C00000"/>
                </a:solidFill>
                <a:latin typeface="+mn-ea"/>
                <a:ea typeface="+mn-ea"/>
                <a:cs typeface="함초롬돋움" panose="02030504000101010101" pitchFamily="18" charset="-127"/>
              </a:rPr>
              <a:t>9</a:t>
            </a:r>
            <a:r>
              <a:rPr lang="ko-KR" altLang="en-US" sz="1800" b="1" i="0" dirty="0">
                <a:solidFill>
                  <a:srgbClr val="C00000"/>
                </a:solidFill>
                <a:effectLst/>
                <a:latin typeface="+mn-ea"/>
                <a:ea typeface="+mn-ea"/>
                <a:cs typeface="함초롬돋움" panose="02030504000101010101" pitchFamily="18" charset="-127"/>
              </a:rPr>
              <a:t>개</a:t>
            </a:r>
            <a:endParaRPr lang="ko-KR" altLang="en-US" dirty="0"/>
          </a:p>
        </p:txBody>
      </p:sp>
    </p:spTree>
    <p:extLst>
      <p:ext uri="{BB962C8B-B14F-4D97-AF65-F5344CB8AC3E}">
        <p14:creationId xmlns:p14="http://schemas.microsoft.com/office/powerpoint/2010/main" val="238759033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19</a:t>
            </a:fld>
            <a:endParaRPr lang="en-KR"/>
          </a:p>
        </p:txBody>
      </p:sp>
      <p:sp>
        <p:nvSpPr>
          <p:cNvPr id="191" name="Perfomance"/>
          <p:cNvSpPr/>
          <p:nvPr/>
        </p:nvSpPr>
        <p:spPr>
          <a:xfrm>
            <a:off x="1401517" y="5460509"/>
            <a:ext cx="5348090" cy="218832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입력장치 접근성</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2" name="Perfomance"/>
          <p:cNvSpPr/>
          <p:nvPr/>
        </p:nvSpPr>
        <p:spPr>
          <a:xfrm>
            <a:off x="6871743" y="5460510"/>
            <a:ext cx="5348089" cy="2188322"/>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충분한 시간 제공</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3" name="Perfomance"/>
          <p:cNvSpPr/>
          <p:nvPr/>
        </p:nvSpPr>
        <p:spPr>
          <a:xfrm>
            <a:off x="12341968" y="5460509"/>
            <a:ext cx="5348089" cy="218832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광 과민성 발작 예방</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4" name="Performance"/>
          <p:cNvSpPr/>
          <p:nvPr/>
        </p:nvSpPr>
        <p:spPr>
          <a:xfrm>
            <a:off x="17812193" y="5460508"/>
            <a:ext cx="5348089" cy="218832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쉬운 내비게이션</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5" name="Lorem ipsum dolor sit amet, his ad blandit phaedrum eime ridk mnesarchui eu facer prompta oportere ius. In maioru"/>
          <p:cNvSpPr txBox="1"/>
          <p:nvPr/>
        </p:nvSpPr>
        <p:spPr>
          <a:xfrm>
            <a:off x="1605757" y="7743315"/>
            <a:ext cx="5046621" cy="98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2.1.1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키보드 사용 보장</a:t>
            </a:r>
            <a:r>
              <a:rPr lang="ko-KR" altLang="en-US" dirty="0">
                <a:latin typeface="+mn-ea"/>
                <a:ea typeface="+mn-ea"/>
              </a:rPr>
              <a:t> </a:t>
            </a:r>
            <a:endParaRPr lang="en-US" altLang="ko-KR" dirty="0">
              <a:latin typeface="+mn-ea"/>
              <a:ea typeface="+mn-ea"/>
            </a:endParaRPr>
          </a:p>
          <a:p>
            <a:r>
              <a:rPr lang="en-US" altLang="ko-KR" sz="1600" spc="-150" dirty="0">
                <a:latin typeface="+mn-ea"/>
                <a:ea typeface="+mn-ea"/>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모든 기능은 키보드만으로도 사용할 수 있어야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(PC</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웹</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6" name="1"/>
          <p:cNvSpPr txBox="1"/>
          <p:nvPr/>
        </p:nvSpPr>
        <p:spPr>
          <a:xfrm>
            <a:off x="3536149" y="5869089"/>
            <a:ext cx="1163213"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spc="-150" dirty="0">
                <a:latin typeface="+mn-ea"/>
              </a:rPr>
              <a:t>2.</a:t>
            </a:r>
            <a:r>
              <a:rPr sz="4800" spc="-150" dirty="0">
                <a:latin typeface="+mn-ea"/>
              </a:rPr>
              <a:t>1</a:t>
            </a:r>
          </a:p>
        </p:txBody>
      </p:sp>
      <p:sp>
        <p:nvSpPr>
          <p:cNvPr id="197" name="2"/>
          <p:cNvSpPr txBox="1"/>
          <p:nvPr/>
        </p:nvSpPr>
        <p:spPr>
          <a:xfrm>
            <a:off x="9023389" y="5869089"/>
            <a:ext cx="1290599"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sz="4800" spc="-150" dirty="0">
                <a:latin typeface="+mn-ea"/>
              </a:rPr>
              <a:t>2</a:t>
            </a:r>
            <a:r>
              <a:rPr lang="en-US" sz="4800" spc="-150" dirty="0">
                <a:latin typeface="+mn-ea"/>
              </a:rPr>
              <a:t>.2</a:t>
            </a:r>
            <a:endParaRPr sz="4800" spc="-150" dirty="0">
              <a:latin typeface="+mn-ea"/>
            </a:endParaRPr>
          </a:p>
        </p:txBody>
      </p:sp>
      <p:sp>
        <p:nvSpPr>
          <p:cNvPr id="198" name="3"/>
          <p:cNvSpPr txBox="1"/>
          <p:nvPr/>
        </p:nvSpPr>
        <p:spPr>
          <a:xfrm>
            <a:off x="14584015" y="5869088"/>
            <a:ext cx="1177933" cy="136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spc="-150" dirty="0">
                <a:latin typeface="+mn-ea"/>
              </a:rPr>
              <a:t>2.</a:t>
            </a:r>
            <a:r>
              <a:rPr sz="4800" spc="-150" dirty="0">
                <a:latin typeface="+mn-ea"/>
              </a:rPr>
              <a:t>3</a:t>
            </a:r>
          </a:p>
        </p:txBody>
      </p:sp>
      <p:sp>
        <p:nvSpPr>
          <p:cNvPr id="199" name="4"/>
          <p:cNvSpPr txBox="1"/>
          <p:nvPr/>
        </p:nvSpPr>
        <p:spPr>
          <a:xfrm>
            <a:off x="20123777" y="5869088"/>
            <a:ext cx="1026387"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dirty="0">
                <a:latin typeface="+mn-ea"/>
              </a:rPr>
              <a:t>2.</a:t>
            </a:r>
            <a:r>
              <a:rPr sz="4800" dirty="0">
                <a:latin typeface="+mn-ea"/>
              </a:rPr>
              <a:t>4</a:t>
            </a:r>
          </a:p>
        </p:txBody>
      </p:sp>
      <p:sp>
        <p:nvSpPr>
          <p:cNvPr id="16" name="우리의 성과">
            <a:extLst>
              <a:ext uri="{FF2B5EF4-FFF2-40B4-BE49-F238E27FC236}">
                <a16:creationId xmlns:a16="http://schemas.microsoft.com/office/drawing/2014/main" id="{8DFE5A81-223E-44C0-B118-7ED64F69B8A2}"/>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 name="TextBox 16">
            <a:extLst>
              <a:ext uri="{FF2B5EF4-FFF2-40B4-BE49-F238E27FC236}">
                <a16:creationId xmlns:a16="http://schemas.microsoft.com/office/drawing/2014/main" id="{4A6A7366-1268-41B0-A68E-3C8A5EAF7589}"/>
              </a:ext>
            </a:extLst>
          </p:cNvPr>
          <p:cNvSpPr txBox="1"/>
          <p:nvPr/>
        </p:nvSpPr>
        <p:spPr>
          <a:xfrm>
            <a:off x="1594446" y="3350732"/>
            <a:ext cx="9996192" cy="1554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2.1</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입력장치 접근성</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키보드로 접근</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할 수 있어야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2.2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충분한 시간 제공</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콘텐츠를 읽고 사용하는 데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충분한 시간을 제공</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2.3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광 과민성 발작 예방</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광 과민성 발작을 일으킬 수 있는 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제공하지 않아야 한다</a:t>
            </a: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2.4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쉽게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내비게이션 할 수 있어야 한다</a:t>
            </a: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8" name="직사각형 17">
            <a:extLst>
              <a:ext uri="{FF2B5EF4-FFF2-40B4-BE49-F238E27FC236}">
                <a16:creationId xmlns:a16="http://schemas.microsoft.com/office/drawing/2014/main" id="{AEE37991-25C9-410D-97D7-7FD0441707E0}"/>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2" name="Lorem ipsum dolor sit amet, his ad blandit phaedrum eime ridk mnesarchui eu facer prompta oportere ius. In maioru">
            <a:extLst>
              <a:ext uri="{FF2B5EF4-FFF2-40B4-BE49-F238E27FC236}">
                <a16:creationId xmlns:a16="http://schemas.microsoft.com/office/drawing/2014/main" id="{6A29434A-52BB-411C-95ED-8144D7B82107}"/>
              </a:ext>
            </a:extLst>
          </p:cNvPr>
          <p:cNvSpPr txBox="1"/>
          <p:nvPr/>
        </p:nvSpPr>
        <p:spPr>
          <a:xfrm>
            <a:off x="1605757" y="8842924"/>
            <a:ext cx="5046621" cy="138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2.1.1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누르기 동작 지원</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터치 기반 모바일 기기의 모든 컨트롤은 누르기 동작으로 </a:t>
            </a:r>
            <a:endPar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 제어할 수 있어야한다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모바일 앱</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Lorem ipsum dolor sit amet, his ad blandit phaedrum eime ridk mnesarchui eu facer prompta oportere ius. In maioru">
            <a:extLst>
              <a:ext uri="{FF2B5EF4-FFF2-40B4-BE49-F238E27FC236}">
                <a16:creationId xmlns:a16="http://schemas.microsoft.com/office/drawing/2014/main" id="{AFB65D34-9181-4D2B-B58C-E849E24EEFD7}"/>
              </a:ext>
            </a:extLst>
          </p:cNvPr>
          <p:cNvSpPr txBox="1"/>
          <p:nvPr/>
        </p:nvSpPr>
        <p:spPr>
          <a:xfrm>
            <a:off x="1605757" y="10338357"/>
            <a:ext cx="5046621" cy="13844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2.1.2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초점이동</a:t>
            </a:r>
          </a:p>
          <a:p>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키보드에 의한 초점은 논리적으로 이동해야 하며 시각적으로</a:t>
            </a:r>
            <a:endPar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구별할 수 있어야 한다</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Lorem ipsum dolor sit amet, his ad blandit phaedrum eime ridk mnesarchui eu facer prompta oportere ius. In maioru">
            <a:extLst>
              <a:ext uri="{FF2B5EF4-FFF2-40B4-BE49-F238E27FC236}">
                <a16:creationId xmlns:a16="http://schemas.microsoft.com/office/drawing/2014/main" id="{6B94C4FE-FF64-4E28-B045-A43E42DBB706}"/>
              </a:ext>
            </a:extLst>
          </p:cNvPr>
          <p:cNvSpPr txBox="1"/>
          <p:nvPr/>
        </p:nvSpPr>
        <p:spPr>
          <a:xfrm>
            <a:off x="1605757" y="11833790"/>
            <a:ext cx="5046621" cy="1120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2.1.3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조작 가능</a:t>
            </a:r>
          </a:p>
          <a:p>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사용자 입력 및 컨트롤은 조작 가능하도록 제공되어야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5" name="Lorem ipsum dolor sit amet, his ad blandit phaedrum eime ridk mnesarchui eu facer prompta oportere ius. In maioru">
            <a:extLst>
              <a:ext uri="{FF2B5EF4-FFF2-40B4-BE49-F238E27FC236}">
                <a16:creationId xmlns:a16="http://schemas.microsoft.com/office/drawing/2014/main" id="{6E0F05ED-9AA2-46E0-902C-459744625105}"/>
              </a:ext>
            </a:extLst>
          </p:cNvPr>
          <p:cNvSpPr txBox="1"/>
          <p:nvPr/>
        </p:nvSpPr>
        <p:spPr>
          <a:xfrm>
            <a:off x="7047911" y="7811144"/>
            <a:ext cx="5046621" cy="1031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000">
                <a:solidFill>
                  <a:srgbClr val="838383"/>
                </a:solidFill>
              </a:defRPr>
            </a:lvl1pPr>
          </a:lstStyle>
          <a:p>
            <a:r>
              <a:rPr 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2.2.1 </a:t>
            </a:r>
            <a:r>
              <a:rPr lang="ko-KR" alt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응답시간 조절</a:t>
            </a:r>
            <a:endParaRPr lang="en-US" altLang="ko-KR" sz="22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mn-ea"/>
                <a:ea typeface="+mn-ea"/>
              </a:rPr>
              <a:t>- </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시간 제한이 있는 콘텐츠는 응답 시간을 조절할 수 있어야 한다</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C6F40A83-A21D-4AD3-89B5-A2C144A3722F}"/>
              </a:ext>
            </a:extLst>
          </p:cNvPr>
          <p:cNvSpPr txBox="1"/>
          <p:nvPr/>
        </p:nvSpPr>
        <p:spPr>
          <a:xfrm>
            <a:off x="12643436" y="7897537"/>
            <a:ext cx="5046621" cy="1518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a:lnSpc>
                <a:spcPct val="170000"/>
              </a:lnSpc>
            </a:pPr>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2.3.1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깜박임과 번쩍임 사용 제한</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700" b="1"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초당 </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3~50</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회 주기로 깜빡이거나 번쩍이는 콘텐츠를 제공하지 않아야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Lorem ipsum dolor sit amet, his ad blandit phaedrum eime ridk mnesarchui eu facer prompta oportere ius. In maioru">
            <a:extLst>
              <a:ext uri="{FF2B5EF4-FFF2-40B4-BE49-F238E27FC236}">
                <a16:creationId xmlns:a16="http://schemas.microsoft.com/office/drawing/2014/main" id="{CD8CDE92-7E05-46BB-A6D4-7552336D22B7}"/>
              </a:ext>
            </a:extLst>
          </p:cNvPr>
          <p:cNvSpPr txBox="1"/>
          <p:nvPr/>
        </p:nvSpPr>
        <p:spPr>
          <a:xfrm>
            <a:off x="18113661" y="7897537"/>
            <a:ext cx="5046621" cy="112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2.4.1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반복 영역 건너뛰기</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콘텐츠의 반복되는 영역은 건너뛸  수 있어야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9" name="Lorem ipsum dolor sit amet, his ad blandit phaedrum eime ridk mnesarchui eu facer prompta oportere ius. In maioru">
            <a:extLst>
              <a:ext uri="{FF2B5EF4-FFF2-40B4-BE49-F238E27FC236}">
                <a16:creationId xmlns:a16="http://schemas.microsoft.com/office/drawing/2014/main" id="{D03F8981-8B31-4A03-8103-3C016E1189D8}"/>
              </a:ext>
            </a:extLst>
          </p:cNvPr>
          <p:cNvSpPr txBox="1"/>
          <p:nvPr/>
        </p:nvSpPr>
        <p:spPr>
          <a:xfrm>
            <a:off x="7047911" y="8999713"/>
            <a:ext cx="5046621" cy="1031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2.2.2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정지 기능 제공</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자동으로 변경되는 콘텐츠는 움직임을 제어할 수 있어야 한다</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Lorem ipsum dolor sit amet, his ad blandit phaedrum eime ridk mnesarchui eu facer prompta oportere ius. In maioru">
            <a:extLst>
              <a:ext uri="{FF2B5EF4-FFF2-40B4-BE49-F238E27FC236}">
                <a16:creationId xmlns:a16="http://schemas.microsoft.com/office/drawing/2014/main" id="{BA6904FE-3E30-414E-99E9-32208045AFD9}"/>
              </a:ext>
            </a:extLst>
          </p:cNvPr>
          <p:cNvSpPr txBox="1"/>
          <p:nvPr/>
        </p:nvSpPr>
        <p:spPr>
          <a:xfrm>
            <a:off x="18113661" y="8999713"/>
            <a:ext cx="5046621" cy="112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000">
                <a:solidFill>
                  <a:srgbClr val="838383"/>
                </a:solidFill>
              </a:defRPr>
            </a:lvl1pPr>
          </a:lstStyle>
          <a:p>
            <a:r>
              <a:rPr 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2.4.2 </a:t>
            </a:r>
            <a:r>
              <a:rPr lang="ko-KR" alt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제목 제공</a:t>
            </a:r>
            <a:endParaRPr lang="en-US" altLang="ko-KR" sz="22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페이지</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프레임</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콘텐츠 블록에는 적절한 제목을 제공해야 한다</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1" name="Lorem ipsum dolor sit amet, his ad blandit phaedrum eime ridk mnesarchui eu facer prompta oportere ius. In maioru">
            <a:extLst>
              <a:ext uri="{FF2B5EF4-FFF2-40B4-BE49-F238E27FC236}">
                <a16:creationId xmlns:a16="http://schemas.microsoft.com/office/drawing/2014/main" id="{F02DFAA7-4CC5-41D7-85E9-5B52F1DA669C}"/>
              </a:ext>
            </a:extLst>
          </p:cNvPr>
          <p:cNvSpPr txBox="1"/>
          <p:nvPr/>
        </p:nvSpPr>
        <p:spPr>
          <a:xfrm>
            <a:off x="18113659" y="10206690"/>
            <a:ext cx="5046621" cy="112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nSpc>
                <a:spcPct val="150000"/>
              </a:lnSpc>
              <a:defRPr sz="2000">
                <a:solidFill>
                  <a:srgbClr val="838383"/>
                </a:solidFill>
              </a:defRPr>
            </a:lvl1pPr>
          </a:lstStyle>
          <a:p>
            <a:r>
              <a:rPr 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2.4.3 </a:t>
            </a:r>
            <a:r>
              <a:rPr lang="ko-KR" altLang="en-US" sz="2200" b="1" spc="-150" dirty="0">
                <a:latin typeface="함초롬돋움" panose="02030504000101010101" pitchFamily="18" charset="-127"/>
                <a:ea typeface="함초롬돋움" panose="02030504000101010101" pitchFamily="18" charset="-127"/>
                <a:cs typeface="함초롬돋움" panose="02030504000101010101" pitchFamily="18" charset="-127"/>
              </a:rPr>
              <a:t>적절한 링크 텍스트</a:t>
            </a:r>
            <a:endParaRPr lang="en-US" altLang="ko-KR" sz="22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700" spc="-150" dirty="0">
                <a:latin typeface="함초롬돋움" panose="02030504000101010101" pitchFamily="18" charset="-127"/>
                <a:ea typeface="함초롬돋움" panose="02030504000101010101" pitchFamily="18" charset="-127"/>
                <a:cs typeface="함초롬돋움" panose="02030504000101010101" pitchFamily="18" charset="-127"/>
              </a:rPr>
              <a:t>링크 텍스트는 용도나 목적을 이해할 수 있도록 제공해야 한다</a:t>
            </a:r>
            <a:r>
              <a:rPr lang="en-US" altLang="ko-KR" sz="17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7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Tree>
    <p:extLst>
      <p:ext uri="{BB962C8B-B14F-4D97-AF65-F5344CB8AC3E}">
        <p14:creationId xmlns:p14="http://schemas.microsoft.com/office/powerpoint/2010/main" val="12335909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시장 세분화"/>
          <p:cNvSpPr txBox="1">
            <a:spLocks noGrp="1"/>
          </p:cNvSpPr>
          <p:nvPr>
            <p:ph type="title"/>
          </p:nvPr>
        </p:nvSpPr>
        <p:spPr>
          <a:prstGeom prst="rect">
            <a:avLst/>
          </a:prstGeom>
        </p:spPr>
        <p:txBody>
          <a:bodyPr>
            <a:normAutofit/>
          </a:bodyPr>
          <a:lstStyle/>
          <a:p>
            <a:r>
              <a:rPr lang="ko-KR" altLang="en-US" sz="8000" spc="-300" dirty="0">
                <a:latin typeface="함초롬돋움" panose="02030504000101010101" pitchFamily="18" charset="-127"/>
                <a:ea typeface="함초롬돋움" panose="02030504000101010101" pitchFamily="18" charset="-127"/>
                <a:cs typeface="함초롬돋움" panose="02030504000101010101" pitchFamily="18" charset="-127"/>
              </a:rPr>
              <a:t>웹 접근성</a:t>
            </a:r>
            <a:endParaRPr sz="8000" spc="-30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78"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1754342" y="9067503"/>
            <a:ext cx="5731197" cy="3093428"/>
          </a:xfrm>
          <a:prstGeom prst="rect">
            <a:avLst/>
          </a:prstGeom>
        </p:spPr>
        <p:txBody>
          <a:bodyPr>
            <a:noAutofit/>
          </a:bodyPr>
          <a:lstStyle>
            <a:lvl1pPr defTabSz="2243271">
              <a:defRPr sz="1840"/>
            </a:lvl1pPr>
          </a:lstStyle>
          <a:p>
            <a:r>
              <a:rPr lang="ko-KR" altLang="en-US" sz="2400" spc="-150" dirty="0">
                <a:solidFill>
                  <a:schemeClr val="tx1">
                    <a:lumMod val="75000"/>
                    <a:lumOff val="25000"/>
                  </a:schemeClr>
                </a:solidFill>
              </a:rPr>
              <a:t>어떠한 사용자</a:t>
            </a:r>
            <a:r>
              <a:rPr lang="en-US" altLang="ko-KR" sz="2400" spc="-150" dirty="0">
                <a:solidFill>
                  <a:schemeClr val="tx1">
                    <a:lumMod val="75000"/>
                    <a:lumOff val="25000"/>
                  </a:schemeClr>
                </a:solidFill>
              </a:rPr>
              <a:t>(</a:t>
            </a:r>
            <a:r>
              <a:rPr lang="ko-KR" altLang="en-US" sz="2400" spc="-150" dirty="0">
                <a:solidFill>
                  <a:schemeClr val="tx1">
                    <a:lumMod val="75000"/>
                    <a:lumOff val="25000"/>
                  </a:schemeClr>
                </a:solidFill>
              </a:rPr>
              <a:t>일반인</a:t>
            </a:r>
            <a:r>
              <a:rPr lang="en-US" altLang="ko-KR" sz="2400" spc="-150" dirty="0">
                <a:solidFill>
                  <a:schemeClr val="tx1">
                    <a:lumMod val="75000"/>
                    <a:lumOff val="25000"/>
                  </a:schemeClr>
                </a:solidFill>
              </a:rPr>
              <a:t>, </a:t>
            </a:r>
            <a:r>
              <a:rPr lang="ko-KR" altLang="en-US" sz="2400" spc="-150" dirty="0">
                <a:solidFill>
                  <a:schemeClr val="tx1">
                    <a:lumMod val="75000"/>
                    <a:lumOff val="25000"/>
                  </a:schemeClr>
                </a:solidFill>
              </a:rPr>
              <a:t>장애인</a:t>
            </a:r>
            <a:r>
              <a:rPr lang="en-US" altLang="ko-KR" sz="2400" spc="-150" dirty="0">
                <a:solidFill>
                  <a:schemeClr val="tx1">
                    <a:lumMod val="75000"/>
                    <a:lumOff val="25000"/>
                  </a:schemeClr>
                </a:solidFill>
              </a:rPr>
              <a:t>, </a:t>
            </a:r>
            <a:r>
              <a:rPr lang="ko-KR" altLang="en-US" sz="2400" spc="-150" dirty="0">
                <a:solidFill>
                  <a:schemeClr val="tx1">
                    <a:lumMod val="75000"/>
                    <a:lumOff val="25000"/>
                  </a:schemeClr>
                </a:solidFill>
              </a:rPr>
              <a:t>고령자 등</a:t>
            </a:r>
            <a:r>
              <a:rPr lang="en-US" altLang="ko-KR" sz="2400" spc="-150" dirty="0">
                <a:solidFill>
                  <a:schemeClr val="tx1">
                    <a:lumMod val="75000"/>
                    <a:lumOff val="25000"/>
                  </a:schemeClr>
                </a:solidFill>
              </a:rPr>
              <a:t>)</a:t>
            </a:r>
            <a:r>
              <a:rPr lang="ko-KR" altLang="en-US" sz="2400" i="0" spc="-150" dirty="0">
                <a:solidFill>
                  <a:schemeClr val="tx1">
                    <a:lumMod val="75000"/>
                    <a:lumOff val="25000"/>
                  </a:schemeClr>
                </a:solidFill>
                <a:effectLst/>
                <a:latin typeface="Noto Sans KR"/>
              </a:rPr>
              <a:t>가 어떠한 환경</a:t>
            </a:r>
            <a:r>
              <a:rPr lang="en-US" altLang="ko-KR" sz="2400" i="0" spc="-150" dirty="0">
                <a:solidFill>
                  <a:schemeClr val="tx1">
                    <a:lumMod val="75000"/>
                    <a:lumOff val="25000"/>
                  </a:schemeClr>
                </a:solidFill>
                <a:effectLst/>
                <a:latin typeface="Noto Sans KR"/>
              </a:rPr>
              <a:t>(</a:t>
            </a:r>
            <a:r>
              <a:rPr lang="ko-KR" altLang="en-US" sz="2400" i="0" spc="-150" dirty="0">
                <a:solidFill>
                  <a:schemeClr val="tx1">
                    <a:lumMod val="75000"/>
                    <a:lumOff val="25000"/>
                  </a:schemeClr>
                </a:solidFill>
                <a:effectLst/>
                <a:latin typeface="Noto Sans KR"/>
              </a:rPr>
              <a:t>브라우저</a:t>
            </a:r>
            <a:r>
              <a:rPr lang="en-US" altLang="ko-KR" sz="2400" i="0" spc="-150" dirty="0">
                <a:solidFill>
                  <a:schemeClr val="tx1">
                    <a:lumMod val="75000"/>
                    <a:lumOff val="25000"/>
                  </a:schemeClr>
                </a:solidFill>
                <a:effectLst/>
                <a:latin typeface="Noto Sans KR"/>
              </a:rPr>
              <a:t>, </a:t>
            </a:r>
            <a:r>
              <a:rPr lang="ko-KR" altLang="en-US" sz="2400" i="0" spc="-150" dirty="0">
                <a:solidFill>
                  <a:schemeClr val="tx1">
                    <a:lumMod val="75000"/>
                    <a:lumOff val="25000"/>
                  </a:schemeClr>
                </a:solidFill>
                <a:effectLst/>
                <a:latin typeface="Noto Sans KR"/>
              </a:rPr>
              <a:t>운영체제</a:t>
            </a:r>
            <a:r>
              <a:rPr lang="en-US" altLang="ko-KR" sz="2400" i="0" spc="-150" dirty="0">
                <a:solidFill>
                  <a:schemeClr val="tx1">
                    <a:lumMod val="75000"/>
                    <a:lumOff val="25000"/>
                  </a:schemeClr>
                </a:solidFill>
                <a:effectLst/>
                <a:latin typeface="Noto Sans KR"/>
              </a:rPr>
              <a:t>, </a:t>
            </a:r>
            <a:r>
              <a:rPr lang="ko-KR" altLang="en-US" sz="2400" i="0" spc="-150" dirty="0">
                <a:solidFill>
                  <a:schemeClr val="tx1">
                    <a:lumMod val="75000"/>
                    <a:lumOff val="25000"/>
                  </a:schemeClr>
                </a:solidFill>
                <a:effectLst/>
                <a:latin typeface="Noto Sans KR"/>
              </a:rPr>
              <a:t>디바이스의 환경이나 사양 등</a:t>
            </a:r>
            <a:r>
              <a:rPr lang="en-US" altLang="ko-KR" sz="2400" i="0" spc="-150" dirty="0">
                <a:solidFill>
                  <a:schemeClr val="tx1">
                    <a:lumMod val="75000"/>
                    <a:lumOff val="25000"/>
                  </a:schemeClr>
                </a:solidFill>
                <a:effectLst/>
                <a:latin typeface="Noto Sans KR"/>
              </a:rPr>
              <a:t>)</a:t>
            </a:r>
            <a:r>
              <a:rPr lang="ko-KR" altLang="en-US" sz="2400" i="0" spc="-150" dirty="0">
                <a:solidFill>
                  <a:schemeClr val="tx1">
                    <a:lumMod val="75000"/>
                    <a:lumOff val="25000"/>
                  </a:schemeClr>
                </a:solidFill>
                <a:effectLst/>
                <a:latin typeface="Noto Sans KR"/>
              </a:rPr>
              <a:t>에서도 </a:t>
            </a:r>
            <a:r>
              <a:rPr lang="ko-KR" altLang="en-US" sz="2400" spc="-150" dirty="0">
                <a:solidFill>
                  <a:schemeClr val="tx1">
                    <a:lumMod val="75000"/>
                    <a:lumOff val="25000"/>
                  </a:schemeClr>
                </a:solidFill>
              </a:rPr>
              <a:t>어려움 없이 접근</a:t>
            </a:r>
            <a:r>
              <a:rPr lang="en-US" altLang="ko-KR" sz="2400" spc="-150" dirty="0">
                <a:solidFill>
                  <a:schemeClr val="tx1">
                    <a:lumMod val="75000"/>
                    <a:lumOff val="25000"/>
                  </a:schemeClr>
                </a:solidFill>
              </a:rPr>
              <a:t>, </a:t>
            </a:r>
            <a:r>
              <a:rPr lang="ko-KR" altLang="en-US" sz="2400" spc="-150" dirty="0">
                <a:solidFill>
                  <a:schemeClr val="tx1">
                    <a:lumMod val="75000"/>
                    <a:lumOff val="25000"/>
                  </a:schemeClr>
                </a:solidFill>
              </a:rPr>
              <a:t>이용할 수 있는 것</a:t>
            </a:r>
            <a:endParaRPr sz="2400" spc="-150" dirty="0">
              <a:solidFill>
                <a:schemeClr val="tx1">
                  <a:lumMod val="75000"/>
                  <a:lumOff val="25000"/>
                </a:schemeClr>
              </a:solidFill>
            </a:endParaRPr>
          </a:p>
        </p:txBody>
      </p:sp>
      <p:sp>
        <p:nvSpPr>
          <p:cNvPr id="2" name="Slide Number Placeholder 1">
            <a:extLst>
              <a:ext uri="{FF2B5EF4-FFF2-40B4-BE49-F238E27FC236}">
                <a16:creationId xmlns:a16="http://schemas.microsoft.com/office/drawing/2014/main" id="{575D9AEC-3511-2548-B887-2D8FD686CE30}"/>
              </a:ext>
            </a:extLst>
          </p:cNvPr>
          <p:cNvSpPr>
            <a:spLocks noGrp="1"/>
          </p:cNvSpPr>
          <p:nvPr>
            <p:ph type="sldNum" sz="quarter" idx="2"/>
          </p:nvPr>
        </p:nvSpPr>
        <p:spPr/>
        <p:txBody>
          <a:bodyPr/>
          <a:lstStyle/>
          <a:p>
            <a:fld id="{86CB4B4D-7CA3-9044-876B-883B54F8677D}" type="slidenum">
              <a:rPr lang="en-KR" smtClean="0"/>
              <a:t>2</a:t>
            </a:fld>
            <a:endParaRPr lang="en-KR"/>
          </a:p>
        </p:txBody>
      </p:sp>
      <p:sp>
        <p:nvSpPr>
          <p:cNvPr id="79" name="Circle"/>
          <p:cNvSpPr/>
          <p:nvPr/>
        </p:nvSpPr>
        <p:spPr>
          <a:xfrm>
            <a:off x="7485539" y="3470442"/>
            <a:ext cx="9357516" cy="9357515"/>
          </a:xfrm>
          <a:prstGeom prst="ellipse">
            <a:avLst/>
          </a:prstGeom>
          <a:solidFill>
            <a:srgbClr val="F6F6F3"/>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80" name="Circle"/>
          <p:cNvSpPr/>
          <p:nvPr/>
        </p:nvSpPr>
        <p:spPr>
          <a:xfrm>
            <a:off x="8832198" y="6163128"/>
            <a:ext cx="6664198" cy="6664829"/>
          </a:xfrm>
          <a:prstGeom prst="ellipse">
            <a:avLst/>
          </a:prstGeom>
          <a:solidFill>
            <a:schemeClr val="accent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81" name="Circle"/>
          <p:cNvSpPr/>
          <p:nvPr/>
        </p:nvSpPr>
        <p:spPr>
          <a:xfrm>
            <a:off x="10177709" y="8859104"/>
            <a:ext cx="3973176" cy="3968852"/>
          </a:xfrm>
          <a:prstGeom prst="ellipse">
            <a:avLst/>
          </a:prstGeom>
          <a:solidFill>
            <a:schemeClr val="accent3"/>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82" name="Line"/>
          <p:cNvSpPr/>
          <p:nvPr/>
        </p:nvSpPr>
        <p:spPr>
          <a:xfrm flipV="1">
            <a:off x="12153900" y="3479851"/>
            <a:ext cx="10715636" cy="1"/>
          </a:xfrm>
          <a:prstGeom prst="line">
            <a:avLst/>
          </a:prstGeom>
          <a:ln w="25400">
            <a:solidFill>
              <a:schemeClr val="tx2"/>
            </a:solidFill>
            <a:miter lim="400000"/>
          </a:ln>
        </p:spPr>
        <p:txBody>
          <a:bodyPr lIns="82987" tIns="82987" rIns="82987" bIns="82987"/>
          <a:lstStyle/>
          <a:p>
            <a:pPr defTabSz="825500">
              <a:lnSpc>
                <a:spcPct val="150000"/>
              </a:lnSpc>
              <a:defRPr sz="2000">
                <a:solidFill>
                  <a:srgbClr val="8B8C8C"/>
                </a:solidFill>
              </a:defRPr>
            </a:pPr>
            <a:endParaRPr/>
          </a:p>
        </p:txBody>
      </p:sp>
      <p:sp>
        <p:nvSpPr>
          <p:cNvPr id="83" name="Lorem ipsum dolor sit amet, his ad blandit phaedrum mnesarch, eu facer promptaop"/>
          <p:cNvSpPr txBox="1"/>
          <p:nvPr/>
        </p:nvSpPr>
        <p:spPr>
          <a:xfrm>
            <a:off x="18407198" y="4348895"/>
            <a:ext cx="4538159"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800" b="0" i="0" dirty="0">
                <a:solidFill>
                  <a:schemeClr val="bg2"/>
                </a:solidFill>
                <a:effectLst/>
                <a:latin typeface="+mn-ea"/>
                <a:ea typeface="+mn-ea"/>
              </a:rPr>
              <a:t>웹 접근성은 모든 사용자가 신체적</a:t>
            </a:r>
            <a:r>
              <a:rPr lang="en-US" altLang="ko-KR" sz="1800" b="0" i="0" dirty="0">
                <a:solidFill>
                  <a:schemeClr val="bg2"/>
                </a:solidFill>
                <a:effectLst/>
                <a:latin typeface="+mn-ea"/>
                <a:ea typeface="+mn-ea"/>
              </a:rPr>
              <a:t>, </a:t>
            </a:r>
            <a:r>
              <a:rPr lang="ko-KR" altLang="en-US" sz="1800" b="0" i="0" dirty="0">
                <a:solidFill>
                  <a:schemeClr val="bg2"/>
                </a:solidFill>
                <a:effectLst/>
                <a:latin typeface="+mn-ea"/>
                <a:ea typeface="+mn-ea"/>
              </a:rPr>
              <a:t>환경적 조건에 관계없이 웹에 접근하여 이용할 수 있도록 보장하는 것</a:t>
            </a:r>
            <a:endParaRPr sz="1800" dirty="0">
              <a:solidFill>
                <a:schemeClr val="bg2"/>
              </a:solidFill>
              <a:latin typeface="+mn-ea"/>
              <a:ea typeface="+mn-ea"/>
            </a:endParaRPr>
          </a:p>
        </p:txBody>
      </p:sp>
      <p:sp>
        <p:nvSpPr>
          <p:cNvPr id="84" name="1."/>
          <p:cNvSpPr txBox="1"/>
          <p:nvPr/>
        </p:nvSpPr>
        <p:spPr>
          <a:xfrm>
            <a:off x="17411698" y="3810869"/>
            <a:ext cx="863995" cy="136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t>1.</a:t>
            </a:r>
          </a:p>
        </p:txBody>
      </p:sp>
      <p:sp>
        <p:nvSpPr>
          <p:cNvPr id="85" name="Diagram Title"/>
          <p:cNvSpPr txBox="1"/>
          <p:nvPr/>
        </p:nvSpPr>
        <p:spPr>
          <a:xfrm>
            <a:off x="18407198" y="3755376"/>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dirty="0">
                <a:solidFill>
                  <a:schemeClr val="tx1">
                    <a:lumMod val="75000"/>
                    <a:lumOff val="25000"/>
                  </a:schemeClr>
                </a:solidFill>
                <a:latin typeface="+mn-ea"/>
                <a:ea typeface="+mn-ea"/>
              </a:rPr>
              <a:t>웹 접근성</a:t>
            </a:r>
            <a:endParaRPr sz="2800" b="1" dirty="0">
              <a:solidFill>
                <a:schemeClr val="tx1">
                  <a:lumMod val="75000"/>
                  <a:lumOff val="25000"/>
                </a:schemeClr>
              </a:solidFill>
              <a:latin typeface="+mn-ea"/>
              <a:ea typeface="+mn-ea"/>
            </a:endParaRPr>
          </a:p>
        </p:txBody>
      </p:sp>
      <p:sp>
        <p:nvSpPr>
          <p:cNvPr id="86" name="Line"/>
          <p:cNvSpPr/>
          <p:nvPr/>
        </p:nvSpPr>
        <p:spPr>
          <a:xfrm flipV="1">
            <a:off x="12153900" y="6175827"/>
            <a:ext cx="10677726" cy="1"/>
          </a:xfrm>
          <a:prstGeom prst="line">
            <a:avLst/>
          </a:prstGeom>
          <a:ln w="25400">
            <a:solidFill>
              <a:schemeClr val="tx2"/>
            </a:solidFill>
            <a:miter lim="400000"/>
          </a:ln>
        </p:spPr>
        <p:txBody>
          <a:bodyPr lIns="82987" tIns="82987" rIns="82987" bIns="82987"/>
          <a:lstStyle/>
          <a:p>
            <a:pPr defTabSz="825500">
              <a:lnSpc>
                <a:spcPct val="150000"/>
              </a:lnSpc>
              <a:defRPr sz="2000">
                <a:solidFill>
                  <a:srgbClr val="8B8C8C"/>
                </a:solidFill>
              </a:defRPr>
            </a:pPr>
            <a:endParaRPr/>
          </a:p>
        </p:txBody>
      </p:sp>
      <p:sp>
        <p:nvSpPr>
          <p:cNvPr id="87" name="Lorem ipsum dolor sit amet, his ad blandit phaedrum mnesarch, eu facer promptaop"/>
          <p:cNvSpPr txBox="1"/>
          <p:nvPr/>
        </p:nvSpPr>
        <p:spPr>
          <a:xfrm>
            <a:off x="18369289" y="7044872"/>
            <a:ext cx="453815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800" b="0" i="0" dirty="0">
                <a:solidFill>
                  <a:schemeClr val="bg2"/>
                </a:solidFill>
                <a:effectLst/>
                <a:latin typeface="+mn-ea"/>
                <a:ea typeface="+mn-ea"/>
              </a:rPr>
              <a:t>웹 호환성은 표준 웹 기술을 사용하여 운영체제</a:t>
            </a:r>
            <a:r>
              <a:rPr lang="en-US" altLang="ko-KR" sz="1800" b="0" i="0" dirty="0">
                <a:solidFill>
                  <a:schemeClr val="bg2"/>
                </a:solidFill>
                <a:effectLst/>
                <a:latin typeface="+mn-ea"/>
                <a:ea typeface="+mn-ea"/>
              </a:rPr>
              <a:t>, </a:t>
            </a:r>
            <a:r>
              <a:rPr lang="ko-KR" altLang="en-US" sz="1800" b="0" i="0" dirty="0">
                <a:solidFill>
                  <a:schemeClr val="bg2"/>
                </a:solidFill>
                <a:effectLst/>
                <a:latin typeface="+mn-ea"/>
                <a:ea typeface="+mn-ea"/>
              </a:rPr>
              <a:t>브라우저 등</a:t>
            </a:r>
            <a:r>
              <a:rPr lang="en-US" altLang="ko-KR" sz="1800" dirty="0">
                <a:solidFill>
                  <a:schemeClr val="bg2"/>
                </a:solidFill>
                <a:latin typeface="+mn-ea"/>
                <a:ea typeface="+mn-ea"/>
              </a:rPr>
              <a:t> </a:t>
            </a:r>
            <a:r>
              <a:rPr lang="ko-KR" altLang="en-US" sz="1800" dirty="0">
                <a:solidFill>
                  <a:schemeClr val="bg2"/>
                </a:solidFill>
                <a:latin typeface="+mn-ea"/>
                <a:ea typeface="+mn-ea"/>
              </a:rPr>
              <a:t>에서 문제 없이 동일하게 이용할 수 있는 것 </a:t>
            </a:r>
            <a:r>
              <a:rPr lang="en-US" altLang="ko-KR" sz="1800" dirty="0">
                <a:solidFill>
                  <a:schemeClr val="bg2"/>
                </a:solidFill>
                <a:latin typeface="+mn-ea"/>
                <a:ea typeface="+mn-ea"/>
              </a:rPr>
              <a:t>(Cross Browsing)</a:t>
            </a:r>
            <a:endParaRPr lang="ko-KR" altLang="en-US" sz="1800" b="1" dirty="0">
              <a:latin typeface="+mn-ea"/>
              <a:ea typeface="+mn-ea"/>
            </a:endParaRPr>
          </a:p>
        </p:txBody>
      </p:sp>
      <p:sp>
        <p:nvSpPr>
          <p:cNvPr id="88" name="2."/>
          <p:cNvSpPr txBox="1"/>
          <p:nvPr/>
        </p:nvSpPr>
        <p:spPr>
          <a:xfrm>
            <a:off x="17373789" y="6506846"/>
            <a:ext cx="863994"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t>2.</a:t>
            </a:r>
          </a:p>
        </p:txBody>
      </p:sp>
      <p:sp>
        <p:nvSpPr>
          <p:cNvPr id="89" name="Diagram Title"/>
          <p:cNvSpPr txBox="1"/>
          <p:nvPr/>
        </p:nvSpPr>
        <p:spPr>
          <a:xfrm>
            <a:off x="18369289" y="645135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dirty="0">
                <a:solidFill>
                  <a:schemeClr val="tx1">
                    <a:lumMod val="75000"/>
                    <a:lumOff val="25000"/>
                  </a:schemeClr>
                </a:solidFill>
                <a:latin typeface="+mn-ea"/>
                <a:ea typeface="+mn-ea"/>
              </a:rPr>
              <a:t>웹 호환성</a:t>
            </a:r>
            <a:endParaRPr sz="2800" b="1" dirty="0">
              <a:solidFill>
                <a:schemeClr val="tx1">
                  <a:lumMod val="75000"/>
                  <a:lumOff val="25000"/>
                </a:schemeClr>
              </a:solidFill>
              <a:latin typeface="+mn-ea"/>
              <a:ea typeface="+mn-ea"/>
            </a:endParaRPr>
          </a:p>
        </p:txBody>
      </p:sp>
      <p:sp>
        <p:nvSpPr>
          <p:cNvPr id="90" name="Line"/>
          <p:cNvSpPr/>
          <p:nvPr/>
        </p:nvSpPr>
        <p:spPr>
          <a:xfrm flipV="1">
            <a:off x="12152822" y="8871804"/>
            <a:ext cx="10723064" cy="1"/>
          </a:xfrm>
          <a:prstGeom prst="line">
            <a:avLst/>
          </a:prstGeom>
          <a:ln w="25400">
            <a:solidFill>
              <a:schemeClr val="tx2"/>
            </a:solidFill>
            <a:miter lim="400000"/>
          </a:ln>
        </p:spPr>
        <p:txBody>
          <a:bodyPr lIns="82987" tIns="82987" rIns="82987" bIns="82987"/>
          <a:lstStyle/>
          <a:p>
            <a:pPr defTabSz="825500">
              <a:lnSpc>
                <a:spcPct val="150000"/>
              </a:lnSpc>
              <a:defRPr sz="2000">
                <a:solidFill>
                  <a:srgbClr val="8B8C8C"/>
                </a:solidFill>
              </a:defRPr>
            </a:pPr>
            <a:endParaRPr/>
          </a:p>
        </p:txBody>
      </p:sp>
      <p:sp>
        <p:nvSpPr>
          <p:cNvPr id="91" name="Lorem ipsum dolor sit amet, his ad blandit phaedrum mnesarch, eu facer promptaop"/>
          <p:cNvSpPr txBox="1"/>
          <p:nvPr/>
        </p:nvSpPr>
        <p:spPr>
          <a:xfrm>
            <a:off x="18413548" y="9740848"/>
            <a:ext cx="4538159"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p>
            <a:r>
              <a:rPr lang="en-US" altLang="ko-KR" sz="1800" i="0" dirty="0">
                <a:solidFill>
                  <a:schemeClr val="bg2"/>
                </a:solidFill>
                <a:effectLst/>
                <a:latin typeface="+mn-ea"/>
                <a:ea typeface="+mn-ea"/>
              </a:rPr>
              <a:t>HTML, CSS </a:t>
            </a:r>
            <a:r>
              <a:rPr lang="ko-KR" altLang="en-US" sz="1800" i="0" dirty="0">
                <a:solidFill>
                  <a:schemeClr val="bg2"/>
                </a:solidFill>
                <a:effectLst/>
                <a:latin typeface="+mn-ea"/>
                <a:ea typeface="+mn-ea"/>
              </a:rPr>
              <a:t>등에 대한 </a:t>
            </a:r>
            <a:r>
              <a:rPr lang="en-US" altLang="ko-KR" sz="1800" i="0" dirty="0">
                <a:solidFill>
                  <a:schemeClr val="bg2"/>
                </a:solidFill>
                <a:effectLst/>
                <a:latin typeface="+mn-ea"/>
                <a:ea typeface="+mn-ea"/>
              </a:rPr>
              <a:t>WC3</a:t>
            </a:r>
            <a:r>
              <a:rPr lang="ko-KR" altLang="en-US" sz="1800" i="0" dirty="0">
                <a:solidFill>
                  <a:schemeClr val="bg2"/>
                </a:solidFill>
                <a:effectLst/>
                <a:latin typeface="+mn-ea"/>
                <a:ea typeface="+mn-ea"/>
              </a:rPr>
              <a:t>규격</a:t>
            </a:r>
            <a:r>
              <a:rPr lang="en-US" altLang="ko-KR" sz="1800" i="0" dirty="0">
                <a:solidFill>
                  <a:schemeClr val="bg2"/>
                </a:solidFill>
                <a:effectLst/>
                <a:latin typeface="+mn-ea"/>
                <a:ea typeface="+mn-ea"/>
              </a:rPr>
              <a:t>(</a:t>
            </a:r>
            <a:r>
              <a:rPr lang="ko-KR" altLang="en-US" sz="1800" i="0" dirty="0">
                <a:solidFill>
                  <a:schemeClr val="bg2"/>
                </a:solidFill>
                <a:effectLst/>
                <a:latin typeface="+mn-ea"/>
                <a:ea typeface="+mn-ea"/>
              </a:rPr>
              <a:t>문법</a:t>
            </a:r>
            <a:r>
              <a:rPr lang="en-US" altLang="ko-KR" sz="1800" i="0" dirty="0">
                <a:solidFill>
                  <a:schemeClr val="bg2"/>
                </a:solidFill>
                <a:effectLst/>
                <a:latin typeface="+mn-ea"/>
                <a:ea typeface="+mn-ea"/>
              </a:rPr>
              <a:t>) </a:t>
            </a:r>
            <a:r>
              <a:rPr lang="ko-KR" altLang="en-US" sz="1800" i="0" dirty="0">
                <a:solidFill>
                  <a:schemeClr val="bg2"/>
                </a:solidFill>
                <a:effectLst/>
                <a:latin typeface="+mn-ea"/>
                <a:ea typeface="+mn-ea"/>
              </a:rPr>
              <a:t>준수 등</a:t>
            </a:r>
            <a:br>
              <a:rPr lang="ko-KR" altLang="en-US" sz="1800" dirty="0">
                <a:solidFill>
                  <a:schemeClr val="bg2"/>
                </a:solidFill>
                <a:latin typeface="+mn-ea"/>
                <a:ea typeface="+mn-ea"/>
              </a:rPr>
            </a:br>
            <a:r>
              <a:rPr lang="en-US" altLang="ko-KR" sz="1800" i="0" dirty="0">
                <a:solidFill>
                  <a:schemeClr val="bg2"/>
                </a:solidFill>
                <a:effectLst/>
                <a:latin typeface="+mn-ea"/>
                <a:ea typeface="+mn-ea"/>
              </a:rPr>
              <a:t>HTML, CSS, </a:t>
            </a:r>
            <a:r>
              <a:rPr lang="en-US" altLang="ko-KR" sz="1800" i="0" dirty="0" err="1">
                <a:solidFill>
                  <a:schemeClr val="bg2"/>
                </a:solidFill>
                <a:effectLst/>
                <a:latin typeface="+mn-ea"/>
                <a:ea typeface="+mn-ea"/>
              </a:rPr>
              <a:t>Javascript</a:t>
            </a:r>
            <a:r>
              <a:rPr lang="en-US" altLang="ko-KR" sz="1800" i="0" dirty="0">
                <a:solidFill>
                  <a:schemeClr val="bg2"/>
                </a:solidFill>
                <a:effectLst/>
                <a:latin typeface="+mn-ea"/>
                <a:ea typeface="+mn-ea"/>
              </a:rPr>
              <a:t> </a:t>
            </a:r>
            <a:r>
              <a:rPr lang="ko-KR" altLang="en-US" sz="1800" i="0" dirty="0">
                <a:solidFill>
                  <a:schemeClr val="bg2"/>
                </a:solidFill>
                <a:effectLst/>
                <a:latin typeface="+mn-ea"/>
                <a:ea typeface="+mn-ea"/>
              </a:rPr>
              <a:t>등 구조와 표현</a:t>
            </a:r>
            <a:r>
              <a:rPr lang="en-US" altLang="ko-KR" sz="1800" i="0" dirty="0">
                <a:solidFill>
                  <a:schemeClr val="bg2"/>
                </a:solidFill>
                <a:effectLst/>
                <a:latin typeface="+mn-ea"/>
                <a:ea typeface="+mn-ea"/>
              </a:rPr>
              <a:t>, </a:t>
            </a:r>
            <a:r>
              <a:rPr lang="ko-KR" altLang="en-US" sz="1800" i="0" dirty="0">
                <a:solidFill>
                  <a:schemeClr val="bg2"/>
                </a:solidFill>
                <a:effectLst/>
                <a:latin typeface="+mn-ea"/>
                <a:ea typeface="+mn-ea"/>
              </a:rPr>
              <a:t>동작 분리 권고</a:t>
            </a:r>
            <a:endParaRPr sz="1800" dirty="0">
              <a:solidFill>
                <a:schemeClr val="bg2"/>
              </a:solidFill>
              <a:latin typeface="+mn-ea"/>
              <a:ea typeface="+mn-ea"/>
            </a:endParaRPr>
          </a:p>
        </p:txBody>
      </p:sp>
      <p:sp>
        <p:nvSpPr>
          <p:cNvPr id="92" name="3."/>
          <p:cNvSpPr txBox="1"/>
          <p:nvPr/>
        </p:nvSpPr>
        <p:spPr>
          <a:xfrm>
            <a:off x="17418048" y="920282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t>3.</a:t>
            </a:r>
          </a:p>
        </p:txBody>
      </p:sp>
      <p:sp>
        <p:nvSpPr>
          <p:cNvPr id="93" name="Diagram Title"/>
          <p:cNvSpPr txBox="1"/>
          <p:nvPr/>
        </p:nvSpPr>
        <p:spPr>
          <a:xfrm>
            <a:off x="18413548" y="9147329"/>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dirty="0">
                <a:solidFill>
                  <a:schemeClr val="tx1">
                    <a:lumMod val="75000"/>
                    <a:lumOff val="25000"/>
                  </a:schemeClr>
                </a:solidFill>
                <a:latin typeface="+mn-ea"/>
                <a:ea typeface="+mn-ea"/>
              </a:rPr>
              <a:t>웹 표준</a:t>
            </a:r>
            <a:endParaRPr sz="2800" b="1" dirty="0">
              <a:solidFill>
                <a:schemeClr val="tx1">
                  <a:lumMod val="75000"/>
                  <a:lumOff val="25000"/>
                </a:schemeClr>
              </a:solidFill>
              <a:latin typeface="+mn-ea"/>
              <a:ea typeface="+mn-ea"/>
            </a:endParaRPr>
          </a:p>
        </p:txBody>
      </p:sp>
      <p:sp>
        <p:nvSpPr>
          <p:cNvPr id="94" name="A few words about slide"/>
          <p:cNvSpPr txBox="1"/>
          <p:nvPr/>
        </p:nvSpPr>
        <p:spPr>
          <a:xfrm>
            <a:off x="1754344" y="8127031"/>
            <a:ext cx="490220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2700">
                <a:solidFill>
                  <a:srgbClr val="232323"/>
                </a:solidFill>
                <a:latin typeface="Noto Sans KR Bold"/>
                <a:ea typeface="Noto Sans KR Bold"/>
                <a:cs typeface="Noto Sans KR Bold"/>
                <a:sym typeface="Noto Sans KR Bold"/>
              </a:defRPr>
            </a:lvl1pPr>
          </a:lstStyle>
          <a:p>
            <a:pPr algn="l" latinLnBrk="1"/>
            <a:r>
              <a:rPr lang="en-US" altLang="ko-KR" sz="4000" b="1" i="0" dirty="0">
                <a:solidFill>
                  <a:srgbClr val="000000"/>
                </a:solidFill>
                <a:effectLst/>
                <a:latin typeface="Noto Sans KR"/>
              </a:rPr>
              <a:t>Web Accessibility</a:t>
            </a:r>
          </a:p>
        </p:txBody>
      </p:sp>
    </p:spTree>
    <p:extLst>
      <p:ext uri="{BB962C8B-B14F-4D97-AF65-F5344CB8AC3E}">
        <p14:creationId xmlns:p14="http://schemas.microsoft.com/office/powerpoint/2010/main" val="320502201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2103855"/>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20</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2.1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입력장치 접근성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모든 기능은 키보드만으로도 사용할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(PC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웹</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터치</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(Touch)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기반 모바일 기기의 모든 컨트롤은 누르기 동작으로 제어할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p>
          <a:p>
            <a:pPr algn="l"/>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모바일 앱</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0" y="4352412"/>
            <a:ext cx="746516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2.1.1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키보드 사용 보장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(PC)</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누르기 동작 지원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모바일</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2.1</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입력장치 접근성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키보드로 접근할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4" name="그림 3">
            <a:extLst>
              <a:ext uri="{FF2B5EF4-FFF2-40B4-BE49-F238E27FC236}">
                <a16:creationId xmlns:a16="http://schemas.microsoft.com/office/drawing/2014/main" id="{E5EF6B5D-7A38-415F-9CC9-BAF9AF33627F}"/>
              </a:ext>
            </a:extLst>
          </p:cNvPr>
          <p:cNvPicPr>
            <a:picLocks noChangeAspect="1"/>
          </p:cNvPicPr>
          <p:nvPr/>
        </p:nvPicPr>
        <p:blipFill>
          <a:blip r:embed="rId3"/>
          <a:stretch>
            <a:fillRect/>
          </a:stretch>
        </p:blipFill>
        <p:spPr>
          <a:xfrm>
            <a:off x="10605709" y="2606609"/>
            <a:ext cx="13046075" cy="4812703"/>
          </a:xfrm>
          <a:prstGeom prst="rect">
            <a:avLst/>
          </a:prstGeom>
        </p:spPr>
      </p:pic>
      <p:sp>
        <p:nvSpPr>
          <p:cNvPr id="23" name="화살표: 오른쪽 22">
            <a:extLst>
              <a:ext uri="{FF2B5EF4-FFF2-40B4-BE49-F238E27FC236}">
                <a16:creationId xmlns:a16="http://schemas.microsoft.com/office/drawing/2014/main" id="{42060CD6-5134-45BE-BFC4-56FC57C6F8B3}"/>
              </a:ext>
            </a:extLst>
          </p:cNvPr>
          <p:cNvSpPr/>
          <p:nvPr/>
        </p:nvSpPr>
        <p:spPr>
          <a:xfrm rot="13827550">
            <a:off x="15391239" y="5152733"/>
            <a:ext cx="358517" cy="17758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3" name="직사각형 32">
            <a:extLst>
              <a:ext uri="{FF2B5EF4-FFF2-40B4-BE49-F238E27FC236}">
                <a16:creationId xmlns:a16="http://schemas.microsoft.com/office/drawing/2014/main" id="{59C3B007-292F-4C39-A6E2-2F2864C36DDB}"/>
              </a:ext>
            </a:extLst>
          </p:cNvPr>
          <p:cNvSpPr/>
          <p:nvPr/>
        </p:nvSpPr>
        <p:spPr>
          <a:xfrm>
            <a:off x="14988581" y="5281271"/>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pic>
        <p:nvPicPr>
          <p:cNvPr id="6" name="그림 5">
            <a:extLst>
              <a:ext uri="{FF2B5EF4-FFF2-40B4-BE49-F238E27FC236}">
                <a16:creationId xmlns:a16="http://schemas.microsoft.com/office/drawing/2014/main" id="{98EABDD1-CF17-4F2B-B451-424E5B5340EC}"/>
              </a:ext>
            </a:extLst>
          </p:cNvPr>
          <p:cNvPicPr>
            <a:picLocks noChangeAspect="1"/>
          </p:cNvPicPr>
          <p:nvPr/>
        </p:nvPicPr>
        <p:blipFill>
          <a:blip r:embed="rId4"/>
          <a:stretch>
            <a:fillRect/>
          </a:stretch>
        </p:blipFill>
        <p:spPr>
          <a:xfrm>
            <a:off x="10457425" y="7693214"/>
            <a:ext cx="3105150" cy="5257800"/>
          </a:xfrm>
          <a:prstGeom prst="rect">
            <a:avLst/>
          </a:prstGeom>
        </p:spPr>
      </p:pic>
      <p:pic>
        <p:nvPicPr>
          <p:cNvPr id="9" name="그림 8">
            <a:extLst>
              <a:ext uri="{FF2B5EF4-FFF2-40B4-BE49-F238E27FC236}">
                <a16:creationId xmlns:a16="http://schemas.microsoft.com/office/drawing/2014/main" id="{3E30C6C0-D4D7-45AF-8607-0DA621FD09F8}"/>
              </a:ext>
            </a:extLst>
          </p:cNvPr>
          <p:cNvPicPr>
            <a:picLocks noChangeAspect="1"/>
          </p:cNvPicPr>
          <p:nvPr/>
        </p:nvPicPr>
        <p:blipFill>
          <a:blip r:embed="rId5"/>
          <a:stretch>
            <a:fillRect/>
          </a:stretch>
        </p:blipFill>
        <p:spPr>
          <a:xfrm>
            <a:off x="13361783" y="10362727"/>
            <a:ext cx="4782618" cy="1682162"/>
          </a:xfrm>
          <a:prstGeom prst="rect">
            <a:avLst/>
          </a:prstGeom>
        </p:spPr>
      </p:pic>
      <p:sp>
        <p:nvSpPr>
          <p:cNvPr id="26" name="직사각형 25">
            <a:extLst>
              <a:ext uri="{FF2B5EF4-FFF2-40B4-BE49-F238E27FC236}">
                <a16:creationId xmlns:a16="http://schemas.microsoft.com/office/drawing/2014/main" id="{702D0FA6-DF6A-4ED2-9539-6277534B307C}"/>
              </a:ext>
            </a:extLst>
          </p:cNvPr>
          <p:cNvSpPr/>
          <p:nvPr/>
        </p:nvSpPr>
        <p:spPr>
          <a:xfrm>
            <a:off x="16032564" y="8893692"/>
            <a:ext cx="640879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ko-KR" altLang="en-US" sz="18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키보드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tab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키 만으로도 메뉴를 이동할 수 있어야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메뉴 이동이 작동되고 있음이 보여지는 점선</a:t>
            </a:r>
            <a:r>
              <a:rPr lang="en-US" altLang="ko-KR" sz="18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i="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95458E9B-6DF8-43C5-95FE-DF112946F41C}"/>
              </a:ext>
            </a:extLst>
          </p:cNvPr>
          <p:cNvSpPr/>
          <p:nvPr/>
        </p:nvSpPr>
        <p:spPr>
          <a:xfrm>
            <a:off x="1739991" y="6614917"/>
            <a:ext cx="804879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50000"/>
              </a:lnSpc>
              <a:spcBef>
                <a:spcPts val="0"/>
              </a:spcBef>
              <a:spcAft>
                <a:spcPts val="0"/>
              </a:spcAft>
              <a:buClrTx/>
              <a:buSzTx/>
              <a:buFontTx/>
              <a:buNone/>
              <a:tabLst/>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마우스나 키보드 어떤 방식으로 접근하더라도</a:t>
            </a: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marL="0" marR="0" indent="0" defTabSz="825500" rtl="0" fontAlgn="auto" latinLnBrk="0" hangingPunct="0">
              <a:lnSpc>
                <a:spcPct val="15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주 메뉴의 세부메뉴까지 확인하고 선택할 수 있어야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0" marR="0" indent="0" defTabSz="825500" rtl="0" fontAlgn="auto" latinLnBrk="0" hangingPunct="0">
              <a:lnSpc>
                <a:spcPct val="15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모바일 시 터치로 모든 페이지와 기능들을 다 접근할 수 있어야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0" marR="0" indent="0" defTabSz="825500" rtl="0" fontAlgn="auto" latinLnBrk="0" hangingPunct="0">
              <a:lnSpc>
                <a:spcPct val="150000"/>
              </a:lnSpc>
              <a:spcBef>
                <a:spcPts val="0"/>
              </a:spcBef>
              <a:spcAft>
                <a:spcPts val="0"/>
              </a:spcAft>
              <a:buClrTx/>
              <a:buSzTx/>
              <a:buFontTx/>
              <a:buNone/>
              <a:tabLst/>
            </a:pP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5" name="화살표: 오른쪽 24">
            <a:extLst>
              <a:ext uri="{FF2B5EF4-FFF2-40B4-BE49-F238E27FC236}">
                <a16:creationId xmlns:a16="http://schemas.microsoft.com/office/drawing/2014/main" id="{A56493A5-ADF4-474A-BA92-708843F5BF32}"/>
              </a:ext>
            </a:extLst>
          </p:cNvPr>
          <p:cNvSpPr/>
          <p:nvPr/>
        </p:nvSpPr>
        <p:spPr>
          <a:xfrm rot="13500000">
            <a:off x="12755941" y="9673189"/>
            <a:ext cx="358517" cy="17758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0" name="직사각형 29">
            <a:extLst>
              <a:ext uri="{FF2B5EF4-FFF2-40B4-BE49-F238E27FC236}">
                <a16:creationId xmlns:a16="http://schemas.microsoft.com/office/drawing/2014/main" id="{478C4E2C-8EC6-4313-9A01-FAE211D978CE}"/>
              </a:ext>
            </a:extLst>
          </p:cNvPr>
          <p:cNvSpPr/>
          <p:nvPr/>
        </p:nvSpPr>
        <p:spPr>
          <a:xfrm>
            <a:off x="12304206" y="9815054"/>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19" name="직사각형 18">
            <a:extLst>
              <a:ext uri="{FF2B5EF4-FFF2-40B4-BE49-F238E27FC236}">
                <a16:creationId xmlns:a16="http://schemas.microsoft.com/office/drawing/2014/main" id="{A83FD94A-4082-4124-85A5-8D1DD5B19724}"/>
              </a:ext>
            </a:extLst>
          </p:cNvPr>
          <p:cNvSpPr/>
          <p:nvPr/>
        </p:nvSpPr>
        <p:spPr>
          <a:xfrm>
            <a:off x="13562576" y="4454547"/>
            <a:ext cx="2373112" cy="51307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직사각형 26">
            <a:extLst>
              <a:ext uri="{FF2B5EF4-FFF2-40B4-BE49-F238E27FC236}">
                <a16:creationId xmlns:a16="http://schemas.microsoft.com/office/drawing/2014/main" id="{A7D3D73F-CF5E-4FD5-BC4C-8967C6BF5311}"/>
              </a:ext>
            </a:extLst>
          </p:cNvPr>
          <p:cNvSpPr/>
          <p:nvPr/>
        </p:nvSpPr>
        <p:spPr>
          <a:xfrm>
            <a:off x="13588269" y="10421946"/>
            <a:ext cx="4057181" cy="98333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8" name="직사각형 27">
            <a:extLst>
              <a:ext uri="{FF2B5EF4-FFF2-40B4-BE49-F238E27FC236}">
                <a16:creationId xmlns:a16="http://schemas.microsoft.com/office/drawing/2014/main" id="{041D41A8-C6AF-493B-AA9C-4A5A78176277}"/>
              </a:ext>
            </a:extLst>
          </p:cNvPr>
          <p:cNvSpPr/>
          <p:nvPr/>
        </p:nvSpPr>
        <p:spPr>
          <a:xfrm>
            <a:off x="15935688" y="8893693"/>
            <a:ext cx="5070802" cy="992808"/>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9" name="object 8">
            <a:extLst>
              <a:ext uri="{FF2B5EF4-FFF2-40B4-BE49-F238E27FC236}">
                <a16:creationId xmlns:a16="http://schemas.microsoft.com/office/drawing/2014/main" id="{5FBBB917-9E8F-4928-8235-A6E139E4FDA1}"/>
              </a:ext>
            </a:extLst>
          </p:cNvPr>
          <p:cNvSpPr/>
          <p:nvPr/>
        </p:nvSpPr>
        <p:spPr>
          <a:xfrm>
            <a:off x="13334973" y="8783031"/>
            <a:ext cx="1007364" cy="1007363"/>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899670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7"/>
            <a:ext cx="8232424" cy="1584038"/>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21</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2.1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입력장치 접근성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524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키보드에 의한 초점은 논리적으로 이동해야 하며 시각적으로 구별할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2.1.2</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초점이동</a:t>
            </a: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8232424"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2.1</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입력장치 접근성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키보드로 접근할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12" name="그림 11">
            <a:extLst>
              <a:ext uri="{FF2B5EF4-FFF2-40B4-BE49-F238E27FC236}">
                <a16:creationId xmlns:a16="http://schemas.microsoft.com/office/drawing/2014/main" id="{99D8BFBC-4427-4AB7-A299-D552A023EF5C}"/>
              </a:ext>
            </a:extLst>
          </p:cNvPr>
          <p:cNvPicPr>
            <a:picLocks noChangeAspect="1"/>
          </p:cNvPicPr>
          <p:nvPr/>
        </p:nvPicPr>
        <p:blipFill>
          <a:blip r:embed="rId3"/>
          <a:stretch>
            <a:fillRect/>
          </a:stretch>
        </p:blipFill>
        <p:spPr>
          <a:xfrm>
            <a:off x="10644799" y="3260304"/>
            <a:ext cx="12287250" cy="981075"/>
          </a:xfrm>
          <a:prstGeom prst="rect">
            <a:avLst/>
          </a:prstGeom>
        </p:spPr>
      </p:pic>
      <p:sp>
        <p:nvSpPr>
          <p:cNvPr id="30" name="직사각형 29">
            <a:extLst>
              <a:ext uri="{FF2B5EF4-FFF2-40B4-BE49-F238E27FC236}">
                <a16:creationId xmlns:a16="http://schemas.microsoft.com/office/drawing/2014/main" id="{08657EBE-E3FD-4D0D-86AF-C856C6BF206C}"/>
              </a:ext>
            </a:extLst>
          </p:cNvPr>
          <p:cNvSpPr/>
          <p:nvPr/>
        </p:nvSpPr>
        <p:spPr>
          <a:xfrm>
            <a:off x="14130441" y="417986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3" name="직사각형 32">
            <a:extLst>
              <a:ext uri="{FF2B5EF4-FFF2-40B4-BE49-F238E27FC236}">
                <a16:creationId xmlns:a16="http://schemas.microsoft.com/office/drawing/2014/main" id="{FFAB8E61-2422-4708-BB2D-04CF83E49B06}"/>
              </a:ext>
            </a:extLst>
          </p:cNvPr>
          <p:cNvSpPr/>
          <p:nvPr/>
        </p:nvSpPr>
        <p:spPr>
          <a:xfrm>
            <a:off x="1738926" y="6063070"/>
            <a:ext cx="8443042" cy="3011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초점의 이동 순서가 논리적이지 않으며 일관성이 없는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초점 또는 키보드의 위치를 나타내는 요소가 시각적으로 표시되어야 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텍스트 등 운용할 수 없는 요소</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에 초점이 맞춰지는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즉</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아무 기능이 없는 요소에 포커스가 맞춰지면 안된다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좌</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우 쓸기</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이전 항목</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다음 항목</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동작을 할 경우</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이동 순서가 논리적이여야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5.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화면에 보이지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않거나 의미 없는 개체에 초점이 이동되는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화살표: 오른쪽 33">
            <a:extLst>
              <a:ext uri="{FF2B5EF4-FFF2-40B4-BE49-F238E27FC236}">
                <a16:creationId xmlns:a16="http://schemas.microsoft.com/office/drawing/2014/main" id="{CE4B3F60-4200-45C1-98F4-68FA952151FA}"/>
              </a:ext>
            </a:extLst>
          </p:cNvPr>
          <p:cNvSpPr/>
          <p:nvPr/>
        </p:nvSpPr>
        <p:spPr>
          <a:xfrm rot="5400000">
            <a:off x="10541023" y="8170512"/>
            <a:ext cx="807769" cy="400110"/>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5" name="직사각형 34">
            <a:extLst>
              <a:ext uri="{FF2B5EF4-FFF2-40B4-BE49-F238E27FC236}">
                <a16:creationId xmlns:a16="http://schemas.microsoft.com/office/drawing/2014/main" id="{1D02C164-B829-48A9-9B43-2E1D9FDCE834}"/>
              </a:ext>
            </a:extLst>
          </p:cNvPr>
          <p:cNvSpPr/>
          <p:nvPr/>
        </p:nvSpPr>
        <p:spPr>
          <a:xfrm>
            <a:off x="14291569" y="8058208"/>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6" name="직사각형 35">
            <a:extLst>
              <a:ext uri="{FF2B5EF4-FFF2-40B4-BE49-F238E27FC236}">
                <a16:creationId xmlns:a16="http://schemas.microsoft.com/office/drawing/2014/main" id="{BA1B8A39-88F1-4528-B120-1EF6AD71D3D8}"/>
              </a:ext>
            </a:extLst>
          </p:cNvPr>
          <p:cNvSpPr/>
          <p:nvPr/>
        </p:nvSpPr>
        <p:spPr>
          <a:xfrm>
            <a:off x="14581952" y="6366897"/>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37" name="Lorem ipsum dolor sit amet, his ad blandit phaedrum eime ridk mnesarchui eu facer prompta oportere ius. In maioru">
            <a:extLst>
              <a:ext uri="{FF2B5EF4-FFF2-40B4-BE49-F238E27FC236}">
                <a16:creationId xmlns:a16="http://schemas.microsoft.com/office/drawing/2014/main" id="{A41DF1B6-F09D-490D-A00C-446E3B9EA158}"/>
              </a:ext>
            </a:extLst>
          </p:cNvPr>
          <p:cNvSpPr txBox="1"/>
          <p:nvPr/>
        </p:nvSpPr>
        <p:spPr>
          <a:xfrm>
            <a:off x="15035575" y="6726649"/>
            <a:ext cx="769475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초점의 이동순서가 논리적이지 않으며 일관성이 없는 경우</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비논리적인 경우</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38" name="그림 37">
            <a:extLst>
              <a:ext uri="{FF2B5EF4-FFF2-40B4-BE49-F238E27FC236}">
                <a16:creationId xmlns:a16="http://schemas.microsoft.com/office/drawing/2014/main" id="{720EDACB-A024-4684-8B90-F621890A99FA}"/>
              </a:ext>
            </a:extLst>
          </p:cNvPr>
          <p:cNvPicPr>
            <a:picLocks noChangeAspect="1"/>
          </p:cNvPicPr>
          <p:nvPr/>
        </p:nvPicPr>
        <p:blipFill>
          <a:blip r:embed="rId4"/>
          <a:stretch>
            <a:fillRect/>
          </a:stretch>
        </p:blipFill>
        <p:spPr>
          <a:xfrm>
            <a:off x="10337132" y="5698975"/>
            <a:ext cx="4551927" cy="2514877"/>
          </a:xfrm>
          <a:prstGeom prst="rect">
            <a:avLst/>
          </a:prstGeom>
        </p:spPr>
      </p:pic>
      <p:pic>
        <p:nvPicPr>
          <p:cNvPr id="39" name="그림 38">
            <a:extLst>
              <a:ext uri="{FF2B5EF4-FFF2-40B4-BE49-F238E27FC236}">
                <a16:creationId xmlns:a16="http://schemas.microsoft.com/office/drawing/2014/main" id="{20BE69AB-63ED-44F2-A7E0-313352E50ABC}"/>
              </a:ext>
            </a:extLst>
          </p:cNvPr>
          <p:cNvPicPr>
            <a:picLocks noChangeAspect="1"/>
          </p:cNvPicPr>
          <p:nvPr/>
        </p:nvPicPr>
        <p:blipFill>
          <a:blip r:embed="rId5"/>
          <a:stretch>
            <a:fillRect/>
          </a:stretch>
        </p:blipFill>
        <p:spPr>
          <a:xfrm>
            <a:off x="10351095" y="8828806"/>
            <a:ext cx="4734343" cy="2677621"/>
          </a:xfrm>
          <a:prstGeom prst="rect">
            <a:avLst/>
          </a:prstGeom>
        </p:spPr>
      </p:pic>
      <p:pic>
        <p:nvPicPr>
          <p:cNvPr id="40" name="그림 39">
            <a:extLst>
              <a:ext uri="{FF2B5EF4-FFF2-40B4-BE49-F238E27FC236}">
                <a16:creationId xmlns:a16="http://schemas.microsoft.com/office/drawing/2014/main" id="{F3EDF968-8081-4A48-9C40-4C4143A476F3}"/>
              </a:ext>
            </a:extLst>
          </p:cNvPr>
          <p:cNvPicPr>
            <a:picLocks noChangeAspect="1"/>
          </p:cNvPicPr>
          <p:nvPr/>
        </p:nvPicPr>
        <p:blipFill>
          <a:blip r:embed="rId6"/>
          <a:stretch>
            <a:fillRect/>
          </a:stretch>
        </p:blipFill>
        <p:spPr>
          <a:xfrm>
            <a:off x="15490450" y="9534752"/>
            <a:ext cx="3200400" cy="1971675"/>
          </a:xfrm>
          <a:prstGeom prst="rect">
            <a:avLst/>
          </a:prstGeom>
        </p:spPr>
      </p:pic>
      <p:sp>
        <p:nvSpPr>
          <p:cNvPr id="41" name="Lorem ipsum dolor sit amet, his ad blandit phaedrum eime ridk mnesarchui eu facer prompta oportere ius. In maioru">
            <a:extLst>
              <a:ext uri="{FF2B5EF4-FFF2-40B4-BE49-F238E27FC236}">
                <a16:creationId xmlns:a16="http://schemas.microsoft.com/office/drawing/2014/main" id="{6491B75E-3A01-48AA-A3F3-CA959979FB1A}"/>
              </a:ext>
            </a:extLst>
          </p:cNvPr>
          <p:cNvSpPr txBox="1"/>
          <p:nvPr/>
        </p:nvSpPr>
        <p:spPr>
          <a:xfrm>
            <a:off x="15035575" y="8416503"/>
            <a:ext cx="769475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논리적인 순서로 마크업 하여 초점의 이동순서가 논리적인 경우</a:t>
            </a:r>
          </a:p>
        </p:txBody>
      </p:sp>
      <p:sp>
        <p:nvSpPr>
          <p:cNvPr id="42" name="직사각형 41">
            <a:extLst>
              <a:ext uri="{FF2B5EF4-FFF2-40B4-BE49-F238E27FC236}">
                <a16:creationId xmlns:a16="http://schemas.microsoft.com/office/drawing/2014/main" id="{A135C74E-8CFB-4B75-A4CC-03806F0060D2}"/>
              </a:ext>
            </a:extLst>
          </p:cNvPr>
          <p:cNvSpPr/>
          <p:nvPr/>
        </p:nvSpPr>
        <p:spPr>
          <a:xfrm>
            <a:off x="15358617" y="9393649"/>
            <a:ext cx="3447536" cy="221185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3" name="Lorem ipsum dolor sit amet, his ad blandit phaedrum eime ridk mnesarchui eu facer prompta oportere ius. In maioru">
            <a:extLst>
              <a:ext uri="{FF2B5EF4-FFF2-40B4-BE49-F238E27FC236}">
                <a16:creationId xmlns:a16="http://schemas.microsoft.com/office/drawing/2014/main" id="{61DDB3C2-71D8-48E3-AD4C-289F10A45782}"/>
              </a:ext>
            </a:extLst>
          </p:cNvPr>
          <p:cNvSpPr txBox="1"/>
          <p:nvPr/>
        </p:nvSpPr>
        <p:spPr>
          <a:xfrm>
            <a:off x="19079331" y="9854904"/>
            <a:ext cx="4311177" cy="1334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sym typeface="Wingdings" panose="05000000000000000000" pitchFamily="2" charset="2"/>
              </a:rPr>
              <a:t>&lt;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페이지 내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html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소스 순서</a:t>
            </a:r>
            <a:b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b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즉</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전체적으로 스타일이 적용되지 않았을 때의 상태를 보여줌</a:t>
            </a:r>
          </a:p>
        </p:txBody>
      </p:sp>
      <p:sp>
        <p:nvSpPr>
          <p:cNvPr id="44" name="Lorem ipsum dolor sit amet, his ad blandit phaedrum eime ridk mnesarchui eu facer prompta oportere ius. In maioru">
            <a:extLst>
              <a:ext uri="{FF2B5EF4-FFF2-40B4-BE49-F238E27FC236}">
                <a16:creationId xmlns:a16="http://schemas.microsoft.com/office/drawing/2014/main" id="{8423C68D-F71B-419F-8414-7CACA424197C}"/>
              </a:ext>
            </a:extLst>
          </p:cNvPr>
          <p:cNvSpPr txBox="1"/>
          <p:nvPr/>
        </p:nvSpPr>
        <p:spPr>
          <a:xfrm>
            <a:off x="14839110" y="4555481"/>
            <a:ext cx="7981726" cy="989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초점 또는 키보드의 위치를 나태내는 요소가 시각적으로 표시된 경우</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(tab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버튼으로 이동시 표시가 되어야한다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45" name="직사각형 44">
            <a:extLst>
              <a:ext uri="{FF2B5EF4-FFF2-40B4-BE49-F238E27FC236}">
                <a16:creationId xmlns:a16="http://schemas.microsoft.com/office/drawing/2014/main" id="{11ADF85D-EA3D-415C-94C0-D567D5F046A1}"/>
              </a:ext>
            </a:extLst>
          </p:cNvPr>
          <p:cNvSpPr/>
          <p:nvPr/>
        </p:nvSpPr>
        <p:spPr>
          <a:xfrm>
            <a:off x="14889058" y="3260305"/>
            <a:ext cx="977017" cy="77045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16596295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erfomance">
            <a:extLst>
              <a:ext uri="{FF2B5EF4-FFF2-40B4-BE49-F238E27FC236}">
                <a16:creationId xmlns:a16="http://schemas.microsoft.com/office/drawing/2014/main" id="{2FEBF786-FDAE-4317-9DDE-C3BE837C4510}"/>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22</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2.1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입력장치 접근성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사용자 입력 및 컨트롤은 조작 가능하도록 제공되어야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2.1.3</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조작 가능</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b="0" i="0" spc="-15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키보드 제어가 가능한 </a:t>
            </a:r>
            <a:r>
              <a:rPr lang="en-US" altLang="ko-KR" sz="1800" b="0" i="0" spc="-15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&lt;a&gt;, &lt;input&gt;, &lt;select&gt;, &lt;</a:t>
            </a:r>
            <a:r>
              <a:rPr lang="en-US" altLang="ko-KR" sz="1800" b="0" i="0" spc="-150" dirty="0" err="1">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textarea</a:t>
            </a:r>
            <a:r>
              <a:rPr lang="en-US" altLang="ko-KR" sz="1800" b="0" i="0" spc="-15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&gt;, &lt;button&gt; </a:t>
            </a:r>
            <a:r>
              <a:rPr lang="ko-KR" altLang="en-US" sz="1800" b="0" i="0" spc="-15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요소 등을 사용하여 키보드가 접근할 수 있도록 하는 것이 매우 중요하다</a:t>
            </a:r>
            <a:r>
              <a:rPr lang="en-US" altLang="ko-KR" sz="1800" b="0" i="0" spc="-15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4993111" y="9861697"/>
            <a:ext cx="8397397"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키보드의 양옆 화살표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kern="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  → </a:t>
            </a:r>
            <a:r>
              <a:rPr lang="en-US" altLang="ko-KR" sz="1800" kern="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를 사용하여 슬라이더를 움직일 수 있게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kern="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직사각형 27">
            <a:extLst>
              <a:ext uri="{FF2B5EF4-FFF2-40B4-BE49-F238E27FC236}">
                <a16:creationId xmlns:a16="http://schemas.microsoft.com/office/drawing/2014/main" id="{6F7D2F7E-1744-4399-99B5-51B9B799C2FF}"/>
              </a:ext>
            </a:extLst>
          </p:cNvPr>
          <p:cNvSpPr/>
          <p:nvPr/>
        </p:nvSpPr>
        <p:spPr>
          <a:xfrm>
            <a:off x="11167799" y="6288663"/>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2.1</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입력장치 접근성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키보드로 접근할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7" name="그림 6">
            <a:extLst>
              <a:ext uri="{FF2B5EF4-FFF2-40B4-BE49-F238E27FC236}">
                <a16:creationId xmlns:a16="http://schemas.microsoft.com/office/drawing/2014/main" id="{F747E5E0-59EA-4DEE-A587-ACFF058DD1BF}"/>
              </a:ext>
            </a:extLst>
          </p:cNvPr>
          <p:cNvPicPr>
            <a:picLocks noChangeAspect="1"/>
          </p:cNvPicPr>
          <p:nvPr/>
        </p:nvPicPr>
        <p:blipFill>
          <a:blip r:embed="rId3"/>
          <a:stretch>
            <a:fillRect/>
          </a:stretch>
        </p:blipFill>
        <p:spPr>
          <a:xfrm>
            <a:off x="1594446" y="6093742"/>
            <a:ext cx="14420850" cy="3905250"/>
          </a:xfrm>
          <a:prstGeom prst="rect">
            <a:avLst/>
          </a:prstGeom>
        </p:spPr>
      </p:pic>
      <p:sp>
        <p:nvSpPr>
          <p:cNvPr id="26" name="직사각형 25">
            <a:extLst>
              <a:ext uri="{FF2B5EF4-FFF2-40B4-BE49-F238E27FC236}">
                <a16:creationId xmlns:a16="http://schemas.microsoft.com/office/drawing/2014/main" id="{702D0FA6-DF6A-4ED2-9539-6277534B307C}"/>
              </a:ext>
            </a:extLst>
          </p:cNvPr>
          <p:cNvSpPr/>
          <p:nvPr/>
        </p:nvSpPr>
        <p:spPr>
          <a:xfrm>
            <a:off x="14993112" y="8891398"/>
            <a:ext cx="8212878"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&lt;button type="button" class="</a:t>
            </a:r>
            <a:r>
              <a:rPr lang="en-US" altLang="ko-KR" sz="1800" b="1" i="0" dirty="0" err="1">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prev</a:t>
            </a: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 onclick="</a:t>
            </a:r>
            <a:r>
              <a:rPr lang="en-US" altLang="ko-KR" sz="1800" b="1" i="0" dirty="0" err="1">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prev</a:t>
            </a: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();"&gt;</a:t>
            </a:r>
            <a:r>
              <a:rPr lang="ko-KR" altLang="en-US"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이전 내용</a:t>
            </a: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&lt;/button&gt;</a:t>
            </a:r>
            <a:br>
              <a:rPr lang="en-US" altLang="ko-KR" sz="1800" b="1" dirty="0">
                <a:latin typeface="함초롬돋움" panose="02030504000101010101" pitchFamily="18" charset="-127"/>
                <a:ea typeface="함초롬돋움" panose="02030504000101010101" pitchFamily="18" charset="-127"/>
                <a:cs typeface="함초롬돋움" panose="02030504000101010101" pitchFamily="18" charset="-127"/>
              </a:rPr>
            </a:b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&lt;button type="button" class="next" onclick="next();"&gt;</a:t>
            </a:r>
            <a:r>
              <a:rPr lang="ko-KR" altLang="en-US"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다음 내용</a:t>
            </a:r>
            <a:r>
              <a:rPr lang="en-US" altLang="ko-KR" sz="1800" b="1" i="0" dirty="0">
                <a:solidFill>
                  <a:srgbClr val="444444"/>
                </a:solidFill>
                <a:effectLst/>
                <a:latin typeface="함초롬돋움" panose="02030504000101010101" pitchFamily="18" charset="-127"/>
                <a:ea typeface="함초롬돋움" panose="02030504000101010101" pitchFamily="18" charset="-127"/>
                <a:cs typeface="함초롬돋움" panose="02030504000101010101" pitchFamily="18" charset="-127"/>
              </a:rPr>
              <a:t>&lt;/button&gt;</a:t>
            </a:r>
            <a:endParaRPr lang="ko-KR" altLang="en-US" sz="1800" b="1"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화살표: 오른쪽 22">
            <a:extLst>
              <a:ext uri="{FF2B5EF4-FFF2-40B4-BE49-F238E27FC236}">
                <a16:creationId xmlns:a16="http://schemas.microsoft.com/office/drawing/2014/main" id="{42060CD6-5134-45BE-BFC4-56FC57C6F8B3}"/>
              </a:ext>
            </a:extLst>
          </p:cNvPr>
          <p:cNvSpPr/>
          <p:nvPr/>
        </p:nvSpPr>
        <p:spPr>
          <a:xfrm rot="10800000">
            <a:off x="15656779" y="8631290"/>
            <a:ext cx="358517" cy="17758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3" name="직사각형 32">
            <a:extLst>
              <a:ext uri="{FF2B5EF4-FFF2-40B4-BE49-F238E27FC236}">
                <a16:creationId xmlns:a16="http://schemas.microsoft.com/office/drawing/2014/main" id="{59C3B007-292F-4C39-A6E2-2F2864C36DDB}"/>
              </a:ext>
            </a:extLst>
          </p:cNvPr>
          <p:cNvSpPr/>
          <p:nvPr/>
        </p:nvSpPr>
        <p:spPr>
          <a:xfrm>
            <a:off x="15332023" y="848102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18" name="직사각형 17">
            <a:extLst>
              <a:ext uri="{FF2B5EF4-FFF2-40B4-BE49-F238E27FC236}">
                <a16:creationId xmlns:a16="http://schemas.microsoft.com/office/drawing/2014/main" id="{3C2FFF76-E274-4E5F-99FF-AD929CB96A1A}"/>
              </a:ext>
            </a:extLst>
          </p:cNvPr>
          <p:cNvSpPr/>
          <p:nvPr/>
        </p:nvSpPr>
        <p:spPr>
          <a:xfrm>
            <a:off x="1738926" y="7887056"/>
            <a:ext cx="1124464" cy="113682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9" name="직사각형 18">
            <a:extLst>
              <a:ext uri="{FF2B5EF4-FFF2-40B4-BE49-F238E27FC236}">
                <a16:creationId xmlns:a16="http://schemas.microsoft.com/office/drawing/2014/main" id="{20693BEA-958B-49B5-8609-3AB8871F138C}"/>
              </a:ext>
            </a:extLst>
          </p:cNvPr>
          <p:cNvSpPr/>
          <p:nvPr/>
        </p:nvSpPr>
        <p:spPr>
          <a:xfrm>
            <a:off x="14479510" y="7887057"/>
            <a:ext cx="1124464" cy="113682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직사각형 24">
            <a:extLst>
              <a:ext uri="{FF2B5EF4-FFF2-40B4-BE49-F238E27FC236}">
                <a16:creationId xmlns:a16="http://schemas.microsoft.com/office/drawing/2014/main" id="{1474EC75-4E87-4F91-828C-417E3A536FF6}"/>
              </a:ext>
            </a:extLst>
          </p:cNvPr>
          <p:cNvSpPr/>
          <p:nvPr/>
        </p:nvSpPr>
        <p:spPr>
          <a:xfrm>
            <a:off x="14956040" y="9874054"/>
            <a:ext cx="3949798" cy="48180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0" name="Lorem ipsum dolor sit amet, his ad blandit phaedrum eime ridk mnesarchui eu facer prompta oportere ius. In maioru">
            <a:extLst>
              <a:ext uri="{FF2B5EF4-FFF2-40B4-BE49-F238E27FC236}">
                <a16:creationId xmlns:a16="http://schemas.microsoft.com/office/drawing/2014/main" id="{3FFBCDBF-D19E-4603-8A99-153C46D0FD08}"/>
              </a:ext>
            </a:extLst>
          </p:cNvPr>
          <p:cNvSpPr txBox="1"/>
          <p:nvPr/>
        </p:nvSpPr>
        <p:spPr>
          <a:xfrm>
            <a:off x="14956041" y="10382593"/>
            <a:ext cx="8397398"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모바일인 경우</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좌우 터치로 밀어서 슬라이더를 움직일 수 있게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kern="0" spc="-150" dirty="0">
              <a:solidFill>
                <a:schemeClr val="tx1">
                  <a:lumMod val="75000"/>
                  <a:lumOff val="25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5" name="object 8">
            <a:extLst>
              <a:ext uri="{FF2B5EF4-FFF2-40B4-BE49-F238E27FC236}">
                <a16:creationId xmlns:a16="http://schemas.microsoft.com/office/drawing/2014/main" id="{27A91D11-5D02-4F2B-B9EA-C9707108A955}"/>
              </a:ext>
            </a:extLst>
          </p:cNvPr>
          <p:cNvSpPr/>
          <p:nvPr/>
        </p:nvSpPr>
        <p:spPr>
          <a:xfrm>
            <a:off x="15007932" y="6805898"/>
            <a:ext cx="1007364" cy="100736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546329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23</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 – 2.2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충분한 시간 제공</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시간 제한이 있는 콘텐츠는 응답 시간을 조절할 수 있어야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2.2.1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응답 시간 조절</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u="none" strike="noStrike" cap="none" spc="-150" normalizeH="0" baseline="0" dirty="0">
                <a:ln>
                  <a:noFill/>
                </a:ln>
                <a:solidFill>
                  <a:srgbClr val="444444"/>
                </a:solidFill>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시간 제한이 있을 경우</a:t>
            </a:r>
            <a:r>
              <a:rPr kumimoji="0" lang="en-US" altLang="ko-KR" sz="1800" u="none" strike="noStrike" cap="none" spc="-150" normalizeH="0" baseline="0" dirty="0">
                <a:ln>
                  <a:noFill/>
                </a:ln>
                <a:solidFill>
                  <a:srgbClr val="444444"/>
                </a:solidFill>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u="none" strike="noStrike" cap="none" spc="-150" normalizeH="0" baseline="0" dirty="0">
                <a:ln>
                  <a:noFill/>
                </a:ln>
                <a:solidFill>
                  <a:srgbClr val="444444"/>
                </a:solidFill>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시간 제한을 제어할 수 있는 기능을 넣고</a:t>
            </a:r>
            <a:r>
              <a:rPr kumimoji="0" lang="en-US" altLang="ko-KR" sz="1800" u="none" strike="noStrike" cap="none" spc="-150" normalizeH="0" baseline="0" dirty="0">
                <a:ln>
                  <a:noFill/>
                </a:ln>
                <a:solidFill>
                  <a:srgbClr val="444444"/>
                </a:solidFill>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제어할 수 있는 충분한 시간도 제공해줘야 한다</a:t>
            </a:r>
            <a:r>
              <a:rPr lang="en-US" altLang="ko-KR"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 </a:t>
            </a:r>
            <a:r>
              <a:rPr lang="ko-KR" altLang="en-US"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개발자가 해야 되는 일이므로</a:t>
            </a:r>
            <a:r>
              <a:rPr lang="en-US" altLang="ko-KR"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이 부분은 알고 만 있으면 된다</a:t>
            </a:r>
            <a:r>
              <a:rPr lang="en-US" altLang="ko-KR" sz="1800" spc="-150" dirty="0">
                <a:solidFill>
                  <a:srgbClr val="444444"/>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1908992" y="9398558"/>
            <a:ext cx="9793711"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페이지 이동</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자동 로그아웃을 회피 할 수 있는 수단을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2.2</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충분한 시간 제공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컨텐츠를 읽고 사용하는 데 충분한 시간을 제공해야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6238436"/>
            <a:ext cx="8443042" cy="1349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시간 제한이 있는 콘텐츠를 제어할 수 있는 수단을 제공하지 않은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시간 제한을 해제 또는 연장하는 방법에 충분한 시간을 제공해야 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4" name="그림 3">
            <a:extLst>
              <a:ext uri="{FF2B5EF4-FFF2-40B4-BE49-F238E27FC236}">
                <a16:creationId xmlns:a16="http://schemas.microsoft.com/office/drawing/2014/main" id="{A42A7996-1957-4A36-A592-43A8D51B267A}"/>
              </a:ext>
            </a:extLst>
          </p:cNvPr>
          <p:cNvPicPr>
            <a:picLocks noChangeAspect="1"/>
          </p:cNvPicPr>
          <p:nvPr/>
        </p:nvPicPr>
        <p:blipFill>
          <a:blip r:embed="rId3"/>
          <a:stretch>
            <a:fillRect/>
          </a:stretch>
        </p:blipFill>
        <p:spPr>
          <a:xfrm>
            <a:off x="11590638" y="3550787"/>
            <a:ext cx="8686800" cy="5423116"/>
          </a:xfrm>
          <a:prstGeom prst="rect">
            <a:avLst/>
          </a:prstGeom>
        </p:spPr>
      </p:pic>
      <p:sp>
        <p:nvSpPr>
          <p:cNvPr id="28" name="직사각형 27">
            <a:extLst>
              <a:ext uri="{FF2B5EF4-FFF2-40B4-BE49-F238E27FC236}">
                <a16:creationId xmlns:a16="http://schemas.microsoft.com/office/drawing/2014/main" id="{6F7D2F7E-1744-4399-99B5-51B9B799C2FF}"/>
              </a:ext>
            </a:extLst>
          </p:cNvPr>
          <p:cNvSpPr/>
          <p:nvPr/>
        </p:nvSpPr>
        <p:spPr>
          <a:xfrm>
            <a:off x="11154676" y="898818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5" name="직사각형 34">
            <a:extLst>
              <a:ext uri="{FF2B5EF4-FFF2-40B4-BE49-F238E27FC236}">
                <a16:creationId xmlns:a16="http://schemas.microsoft.com/office/drawing/2014/main" id="{95EE222C-95C7-4A30-8CC8-340F9B643699}"/>
              </a:ext>
            </a:extLst>
          </p:cNvPr>
          <p:cNvSpPr/>
          <p:nvPr/>
        </p:nvSpPr>
        <p:spPr>
          <a:xfrm>
            <a:off x="14282949" y="5755232"/>
            <a:ext cx="3302177" cy="507113"/>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361142916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24</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 – 2.2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충분한 시간 제공</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자동으로 변경되는 콘텐츠는 움직임을 제어할 수 있어야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2.2.2</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정지 기능 제공</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이미지 슬라이더에는 버튼을 추가하여 꼭</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제어 기능을 넣어준다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1254084" y="10117360"/>
            <a:ext cx="12853948"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자동으로 움직이는 콘텐츠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예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이미지 슬라이더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에 정지 기능 버튼 외 이전 항목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다음 항목 버튼을 넣어 움직임을 제어할 수 있게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2.2</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충분한 시간 제공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컨텐츠를 읽고 사용하는 데 충분한 시간을 제공해야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6363845"/>
            <a:ext cx="8443042" cy="1349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시간에 따라 자동으로 변경되는 콘텐츠에 정지</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이전</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다음 기능이 없는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시간에 따라 자동으로 변경되는 콘텐츠를 마우스와 키보드 또는 모바일 터치로 제어가 불가능한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직사각형 27">
            <a:extLst>
              <a:ext uri="{FF2B5EF4-FFF2-40B4-BE49-F238E27FC236}">
                <a16:creationId xmlns:a16="http://schemas.microsoft.com/office/drawing/2014/main" id="{6F7D2F7E-1744-4399-99B5-51B9B799C2FF}"/>
              </a:ext>
            </a:extLst>
          </p:cNvPr>
          <p:cNvSpPr/>
          <p:nvPr/>
        </p:nvSpPr>
        <p:spPr>
          <a:xfrm>
            <a:off x="10487688" y="966026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pic>
        <p:nvPicPr>
          <p:cNvPr id="5" name="그림 4">
            <a:extLst>
              <a:ext uri="{FF2B5EF4-FFF2-40B4-BE49-F238E27FC236}">
                <a16:creationId xmlns:a16="http://schemas.microsoft.com/office/drawing/2014/main" id="{FA78C0F6-99CA-47A3-9EB0-17A6BD1FDC65}"/>
              </a:ext>
            </a:extLst>
          </p:cNvPr>
          <p:cNvPicPr>
            <a:picLocks noChangeAspect="1"/>
          </p:cNvPicPr>
          <p:nvPr/>
        </p:nvPicPr>
        <p:blipFill>
          <a:blip r:embed="rId3"/>
          <a:stretch>
            <a:fillRect/>
          </a:stretch>
        </p:blipFill>
        <p:spPr>
          <a:xfrm>
            <a:off x="11055822" y="3017510"/>
            <a:ext cx="8443042" cy="5395659"/>
          </a:xfrm>
          <a:prstGeom prst="rect">
            <a:avLst/>
          </a:prstGeom>
        </p:spPr>
      </p:pic>
      <p:pic>
        <p:nvPicPr>
          <p:cNvPr id="7" name="그림 6">
            <a:extLst>
              <a:ext uri="{FF2B5EF4-FFF2-40B4-BE49-F238E27FC236}">
                <a16:creationId xmlns:a16="http://schemas.microsoft.com/office/drawing/2014/main" id="{9DD750FF-DCC6-4EBC-BF54-13A08DBFAD98}"/>
              </a:ext>
            </a:extLst>
          </p:cNvPr>
          <p:cNvPicPr>
            <a:picLocks noChangeAspect="1"/>
          </p:cNvPicPr>
          <p:nvPr/>
        </p:nvPicPr>
        <p:blipFill>
          <a:blip r:embed="rId4"/>
          <a:stretch>
            <a:fillRect/>
          </a:stretch>
        </p:blipFill>
        <p:spPr>
          <a:xfrm>
            <a:off x="17757817" y="8027129"/>
            <a:ext cx="4067175" cy="1838325"/>
          </a:xfrm>
          <a:prstGeom prst="rect">
            <a:avLst/>
          </a:prstGeom>
        </p:spPr>
      </p:pic>
      <p:sp>
        <p:nvSpPr>
          <p:cNvPr id="23" name="직사각형 22">
            <a:extLst>
              <a:ext uri="{FF2B5EF4-FFF2-40B4-BE49-F238E27FC236}">
                <a16:creationId xmlns:a16="http://schemas.microsoft.com/office/drawing/2014/main" id="{412196A0-725F-4FAF-AD38-29E9872A221C}"/>
              </a:ext>
            </a:extLst>
          </p:cNvPr>
          <p:cNvSpPr/>
          <p:nvPr/>
        </p:nvSpPr>
        <p:spPr>
          <a:xfrm>
            <a:off x="17361243" y="7451125"/>
            <a:ext cx="1717589" cy="469558"/>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직사각형 24">
            <a:extLst>
              <a:ext uri="{FF2B5EF4-FFF2-40B4-BE49-F238E27FC236}">
                <a16:creationId xmlns:a16="http://schemas.microsoft.com/office/drawing/2014/main" id="{2F8FC3E7-857A-40EF-849B-48976259DC87}"/>
              </a:ext>
            </a:extLst>
          </p:cNvPr>
          <p:cNvSpPr/>
          <p:nvPr/>
        </p:nvSpPr>
        <p:spPr>
          <a:xfrm>
            <a:off x="19844951" y="8600303"/>
            <a:ext cx="840260" cy="74140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TextBox 25">
            <a:extLst>
              <a:ext uri="{FF2B5EF4-FFF2-40B4-BE49-F238E27FC236}">
                <a16:creationId xmlns:a16="http://schemas.microsoft.com/office/drawing/2014/main" id="{8A5D9488-007A-46B6-8B0D-421746B1404F}"/>
              </a:ext>
            </a:extLst>
          </p:cNvPr>
          <p:cNvSpPr txBox="1"/>
          <p:nvPr/>
        </p:nvSpPr>
        <p:spPr>
          <a:xfrm>
            <a:off x="11011497" y="8512706"/>
            <a:ext cx="6669561" cy="343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400" dirty="0">
                <a:solidFill>
                  <a:schemeClr val="bg1">
                    <a:lumMod val="65000"/>
                  </a:schemeClr>
                </a:solidFill>
              </a:rPr>
              <a:t>http://www.hongseong.go.kr/prog/tursmCn/tour/sub01_0202/view.do?cntNo=13</a:t>
            </a:r>
          </a:p>
        </p:txBody>
      </p:sp>
      <p:sp>
        <p:nvSpPr>
          <p:cNvPr id="30" name="object 8">
            <a:extLst>
              <a:ext uri="{FF2B5EF4-FFF2-40B4-BE49-F238E27FC236}">
                <a16:creationId xmlns:a16="http://schemas.microsoft.com/office/drawing/2014/main" id="{CED566C1-554C-4D69-8880-53CFE984F2AD}"/>
              </a:ext>
            </a:extLst>
          </p:cNvPr>
          <p:cNvSpPr/>
          <p:nvPr/>
        </p:nvSpPr>
        <p:spPr>
          <a:xfrm>
            <a:off x="19844951" y="7507648"/>
            <a:ext cx="1007364" cy="1007363"/>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138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25</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2.3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광 과민성 발작 예방</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초당 </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3~50</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회 주기로 깜박이거나 번쩍이는 콘텐츠는 제공하지 않아야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2.3.1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깜박임과 번쩍임 사용 제한</a:t>
            </a: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1011497" y="6370687"/>
            <a:ext cx="5188211"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사전 경고 없이 이미지의 깜빡임이 심한 경우</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104533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2.3</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광 과민성 발작 예방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광 과민성 발작을 일으킬 수 있는 콘텐츠는 제공하지 않아야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34" name="직사각형 33">
            <a:extLst>
              <a:ext uri="{FF2B5EF4-FFF2-40B4-BE49-F238E27FC236}">
                <a16:creationId xmlns:a16="http://schemas.microsoft.com/office/drawing/2014/main" id="{11DD1ACB-8ABE-4AF1-B06B-ECF9B1BB2E8A}"/>
              </a:ext>
            </a:extLst>
          </p:cNvPr>
          <p:cNvSpPr/>
          <p:nvPr/>
        </p:nvSpPr>
        <p:spPr>
          <a:xfrm>
            <a:off x="1739770" y="6046849"/>
            <a:ext cx="8443042"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사전 경고 없이 초당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3~50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회 깜빡이는 콘텐츠가 존재할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8" name="직사각형 27">
            <a:extLst>
              <a:ext uri="{FF2B5EF4-FFF2-40B4-BE49-F238E27FC236}">
                <a16:creationId xmlns:a16="http://schemas.microsoft.com/office/drawing/2014/main" id="{6F7D2F7E-1744-4399-99B5-51B9B799C2FF}"/>
              </a:ext>
            </a:extLst>
          </p:cNvPr>
          <p:cNvSpPr/>
          <p:nvPr/>
        </p:nvSpPr>
        <p:spPr>
          <a:xfrm>
            <a:off x="10277071" y="592658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사례</a:t>
            </a:r>
          </a:p>
        </p:txBody>
      </p:sp>
      <p:pic>
        <p:nvPicPr>
          <p:cNvPr id="4" name="그림 3">
            <a:extLst>
              <a:ext uri="{FF2B5EF4-FFF2-40B4-BE49-F238E27FC236}">
                <a16:creationId xmlns:a16="http://schemas.microsoft.com/office/drawing/2014/main" id="{7EC7358E-BDE6-4A89-94C2-8E61C3775C16}"/>
              </a:ext>
            </a:extLst>
          </p:cNvPr>
          <p:cNvPicPr>
            <a:picLocks noChangeAspect="1"/>
          </p:cNvPicPr>
          <p:nvPr/>
        </p:nvPicPr>
        <p:blipFill>
          <a:blip r:embed="rId3"/>
          <a:stretch>
            <a:fillRect/>
          </a:stretch>
        </p:blipFill>
        <p:spPr>
          <a:xfrm>
            <a:off x="11011497" y="4114936"/>
            <a:ext cx="7134225" cy="1619250"/>
          </a:xfrm>
          <a:prstGeom prst="rect">
            <a:avLst/>
          </a:prstGeom>
        </p:spPr>
      </p:pic>
      <p:pic>
        <p:nvPicPr>
          <p:cNvPr id="8" name="그림 7">
            <a:extLst>
              <a:ext uri="{FF2B5EF4-FFF2-40B4-BE49-F238E27FC236}">
                <a16:creationId xmlns:a16="http://schemas.microsoft.com/office/drawing/2014/main" id="{3A77D268-352A-4F70-8B82-7733714D077F}"/>
              </a:ext>
            </a:extLst>
          </p:cNvPr>
          <p:cNvPicPr>
            <a:picLocks noChangeAspect="1"/>
          </p:cNvPicPr>
          <p:nvPr/>
        </p:nvPicPr>
        <p:blipFill>
          <a:blip r:embed="rId4"/>
          <a:stretch>
            <a:fillRect/>
          </a:stretch>
        </p:blipFill>
        <p:spPr>
          <a:xfrm>
            <a:off x="11011497" y="7071732"/>
            <a:ext cx="9428135" cy="2269975"/>
          </a:xfrm>
          <a:prstGeom prst="rect">
            <a:avLst/>
          </a:prstGeom>
        </p:spPr>
      </p:pic>
      <p:sp>
        <p:nvSpPr>
          <p:cNvPr id="25" name="직사각형 24">
            <a:extLst>
              <a:ext uri="{FF2B5EF4-FFF2-40B4-BE49-F238E27FC236}">
                <a16:creationId xmlns:a16="http://schemas.microsoft.com/office/drawing/2014/main" id="{2F8FC3E7-857A-40EF-849B-48976259DC87}"/>
              </a:ext>
            </a:extLst>
          </p:cNvPr>
          <p:cNvSpPr/>
          <p:nvPr/>
        </p:nvSpPr>
        <p:spPr>
          <a:xfrm>
            <a:off x="11011498" y="8931337"/>
            <a:ext cx="9428134" cy="41037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0" name="직사각형 29">
            <a:extLst>
              <a:ext uri="{FF2B5EF4-FFF2-40B4-BE49-F238E27FC236}">
                <a16:creationId xmlns:a16="http://schemas.microsoft.com/office/drawing/2014/main" id="{477868E9-6667-4AD0-BBC7-0282E4CE4290}"/>
              </a:ext>
            </a:extLst>
          </p:cNvPr>
          <p:cNvSpPr/>
          <p:nvPr/>
        </p:nvSpPr>
        <p:spPr>
          <a:xfrm>
            <a:off x="10487688" y="9660269"/>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3" name="Lorem ipsum dolor sit amet, his ad blandit phaedrum eime ridk mnesarchui eu facer prompta oportere ius. In maioru">
            <a:extLst>
              <a:ext uri="{FF2B5EF4-FFF2-40B4-BE49-F238E27FC236}">
                <a16:creationId xmlns:a16="http://schemas.microsoft.com/office/drawing/2014/main" id="{291FC9EC-C823-4030-9BE3-72F90EC18D00}"/>
              </a:ext>
            </a:extLst>
          </p:cNvPr>
          <p:cNvSpPr txBox="1"/>
          <p:nvPr/>
        </p:nvSpPr>
        <p:spPr>
          <a:xfrm>
            <a:off x="11254084" y="10117360"/>
            <a:ext cx="840551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깜빡임이 심한 홍보용 플래시 배너를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ESC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키로 정지할 수 있도록 기능을 제공한 경우</a:t>
            </a:r>
          </a:p>
        </p:txBody>
      </p:sp>
      <p:sp>
        <p:nvSpPr>
          <p:cNvPr id="35" name="object 8">
            <a:extLst>
              <a:ext uri="{FF2B5EF4-FFF2-40B4-BE49-F238E27FC236}">
                <a16:creationId xmlns:a16="http://schemas.microsoft.com/office/drawing/2014/main" id="{39CC38B9-A7A0-4A83-BA2C-A88A755FE2DE}"/>
              </a:ext>
            </a:extLst>
          </p:cNvPr>
          <p:cNvSpPr/>
          <p:nvPr/>
        </p:nvSpPr>
        <p:spPr>
          <a:xfrm>
            <a:off x="10004133" y="8652906"/>
            <a:ext cx="1007364" cy="1007363"/>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9971777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26</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 – 2.4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콘텐츠의 반복되는 영역은 건너 뛸 수 있어야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2.4.1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반복 영역 건너뛰기</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본문 바로가기</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콘텐츠 영역으로 바로가기</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주 메뉴 바로가기 등 키보드의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tab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키로 반복 영역을 건너 뛸 수 있어야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2.4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쉽게 내비게이션 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6571594"/>
            <a:ext cx="84430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건너뛰기 링크를 제공하지 않은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건너뛰기 링크의 제공방법이 적절하지 않은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4" name="그림 3">
            <a:extLst>
              <a:ext uri="{FF2B5EF4-FFF2-40B4-BE49-F238E27FC236}">
                <a16:creationId xmlns:a16="http://schemas.microsoft.com/office/drawing/2014/main" id="{D3488180-0300-4FD7-BA9A-B48D9A7108AC}"/>
              </a:ext>
            </a:extLst>
          </p:cNvPr>
          <p:cNvPicPr>
            <a:picLocks noChangeAspect="1"/>
          </p:cNvPicPr>
          <p:nvPr/>
        </p:nvPicPr>
        <p:blipFill>
          <a:blip r:embed="rId3"/>
          <a:stretch>
            <a:fillRect/>
          </a:stretch>
        </p:blipFill>
        <p:spPr>
          <a:xfrm>
            <a:off x="11184555" y="3484775"/>
            <a:ext cx="10559235" cy="2514440"/>
          </a:xfrm>
          <a:prstGeom prst="rect">
            <a:avLst/>
          </a:prstGeom>
        </p:spPr>
      </p:pic>
      <p:pic>
        <p:nvPicPr>
          <p:cNvPr id="6" name="그림 5">
            <a:extLst>
              <a:ext uri="{FF2B5EF4-FFF2-40B4-BE49-F238E27FC236}">
                <a16:creationId xmlns:a16="http://schemas.microsoft.com/office/drawing/2014/main" id="{8D0EE379-DBFA-467D-8207-D5A0ADD4B3BD}"/>
              </a:ext>
            </a:extLst>
          </p:cNvPr>
          <p:cNvPicPr>
            <a:picLocks noChangeAspect="1"/>
          </p:cNvPicPr>
          <p:nvPr/>
        </p:nvPicPr>
        <p:blipFill>
          <a:blip r:embed="rId4"/>
          <a:stretch>
            <a:fillRect/>
          </a:stretch>
        </p:blipFill>
        <p:spPr>
          <a:xfrm>
            <a:off x="11184555" y="5558002"/>
            <a:ext cx="8439150" cy="1914525"/>
          </a:xfrm>
          <a:prstGeom prst="rect">
            <a:avLst/>
          </a:prstGeom>
        </p:spPr>
      </p:pic>
      <p:sp>
        <p:nvSpPr>
          <p:cNvPr id="19" name="직사각형 18">
            <a:extLst>
              <a:ext uri="{FF2B5EF4-FFF2-40B4-BE49-F238E27FC236}">
                <a16:creationId xmlns:a16="http://schemas.microsoft.com/office/drawing/2014/main" id="{05621E0E-1127-4B98-A00D-1607E3146CE9}"/>
              </a:ext>
            </a:extLst>
          </p:cNvPr>
          <p:cNvSpPr/>
          <p:nvPr/>
        </p:nvSpPr>
        <p:spPr>
          <a:xfrm>
            <a:off x="10740161" y="5423379"/>
            <a:ext cx="2294083" cy="58336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8" name="직사각형 27">
            <a:extLst>
              <a:ext uri="{FF2B5EF4-FFF2-40B4-BE49-F238E27FC236}">
                <a16:creationId xmlns:a16="http://schemas.microsoft.com/office/drawing/2014/main" id="{6F7D2F7E-1744-4399-99B5-51B9B799C2FF}"/>
              </a:ext>
            </a:extLst>
          </p:cNvPr>
          <p:cNvSpPr/>
          <p:nvPr/>
        </p:nvSpPr>
        <p:spPr>
          <a:xfrm>
            <a:off x="10321270" y="4875137"/>
            <a:ext cx="20759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pic>
        <p:nvPicPr>
          <p:cNvPr id="10" name="그림 9">
            <a:extLst>
              <a:ext uri="{FF2B5EF4-FFF2-40B4-BE49-F238E27FC236}">
                <a16:creationId xmlns:a16="http://schemas.microsoft.com/office/drawing/2014/main" id="{867D546C-1BE6-469E-ABC0-9FFA1A5B76FF}"/>
              </a:ext>
            </a:extLst>
          </p:cNvPr>
          <p:cNvPicPr>
            <a:picLocks noChangeAspect="1"/>
          </p:cNvPicPr>
          <p:nvPr/>
        </p:nvPicPr>
        <p:blipFill>
          <a:blip r:embed="rId5"/>
          <a:stretch>
            <a:fillRect/>
          </a:stretch>
        </p:blipFill>
        <p:spPr>
          <a:xfrm>
            <a:off x="11184555" y="7230437"/>
            <a:ext cx="8129973" cy="1419098"/>
          </a:xfrm>
          <a:prstGeom prst="rect">
            <a:avLst/>
          </a:prstGeom>
        </p:spPr>
      </p:pic>
      <p:sp>
        <p:nvSpPr>
          <p:cNvPr id="25" name="직사각형 24">
            <a:extLst>
              <a:ext uri="{FF2B5EF4-FFF2-40B4-BE49-F238E27FC236}">
                <a16:creationId xmlns:a16="http://schemas.microsoft.com/office/drawing/2014/main" id="{0CABE7C4-3E7F-4420-99AE-7479ADEA7170}"/>
              </a:ext>
            </a:extLst>
          </p:cNvPr>
          <p:cNvSpPr/>
          <p:nvPr/>
        </p:nvSpPr>
        <p:spPr>
          <a:xfrm>
            <a:off x="17329122" y="7205558"/>
            <a:ext cx="2294083" cy="58336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직사각형 25">
            <a:extLst>
              <a:ext uri="{FF2B5EF4-FFF2-40B4-BE49-F238E27FC236}">
                <a16:creationId xmlns:a16="http://schemas.microsoft.com/office/drawing/2014/main" id="{A6B9C169-1765-4E8D-B13B-CE40A70A8A43}"/>
              </a:ext>
            </a:extLst>
          </p:cNvPr>
          <p:cNvSpPr/>
          <p:nvPr/>
        </p:nvSpPr>
        <p:spPr>
          <a:xfrm>
            <a:off x="19112387" y="7180844"/>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0355295" y="6168361"/>
            <a:ext cx="6885635"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반복 영역 건너뛰기를 홈페이지 상단에 항상 드러나도록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object 8">
            <a:extLst>
              <a:ext uri="{FF2B5EF4-FFF2-40B4-BE49-F238E27FC236}">
                <a16:creationId xmlns:a16="http://schemas.microsoft.com/office/drawing/2014/main" id="{118C4335-9BC7-4350-9061-EC0AC90CECC3}"/>
              </a:ext>
            </a:extLst>
          </p:cNvPr>
          <p:cNvSpPr/>
          <p:nvPr/>
        </p:nvSpPr>
        <p:spPr>
          <a:xfrm>
            <a:off x="19676383" y="6198195"/>
            <a:ext cx="1007364" cy="1007363"/>
          </a:xfrm>
          <a:prstGeom prst="rect">
            <a:avLst/>
          </a:prstGeom>
          <a:blipFill>
            <a:blip r:embed="rId6" cstate="print"/>
            <a:stretch>
              <a:fillRect/>
            </a:stretch>
          </a:blipFill>
        </p:spPr>
        <p:txBody>
          <a:bodyPr wrap="square" lIns="0" tIns="0" rIns="0" bIns="0" rtlCol="0"/>
          <a:lstStyle/>
          <a:p>
            <a:endParaRPr/>
          </a:p>
        </p:txBody>
      </p:sp>
      <p:pic>
        <p:nvPicPr>
          <p:cNvPr id="8" name="그림 7">
            <a:extLst>
              <a:ext uri="{FF2B5EF4-FFF2-40B4-BE49-F238E27FC236}">
                <a16:creationId xmlns:a16="http://schemas.microsoft.com/office/drawing/2014/main" id="{9B3211F9-6C70-4344-8B6C-86272994A94C}"/>
              </a:ext>
            </a:extLst>
          </p:cNvPr>
          <p:cNvPicPr>
            <a:picLocks noChangeAspect="1"/>
          </p:cNvPicPr>
          <p:nvPr/>
        </p:nvPicPr>
        <p:blipFill>
          <a:blip r:embed="rId7"/>
          <a:stretch>
            <a:fillRect/>
          </a:stretch>
        </p:blipFill>
        <p:spPr>
          <a:xfrm>
            <a:off x="13613816" y="8527264"/>
            <a:ext cx="8129974" cy="2508184"/>
          </a:xfrm>
          <a:prstGeom prst="rect">
            <a:avLst/>
          </a:prstGeom>
        </p:spPr>
      </p:pic>
    </p:spTree>
    <p:extLst>
      <p:ext uri="{BB962C8B-B14F-4D97-AF65-F5344CB8AC3E}">
        <p14:creationId xmlns:p14="http://schemas.microsoft.com/office/powerpoint/2010/main" val="410063318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27</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965787"/>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 – 2.4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페이지</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err="1">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프래임</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 블록에는 적절한 제목을 제공해야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2.4.2</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제목 제공</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2026589"/>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페이지 제목 제공</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iframe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사용할 경우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title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속성을 꼭 넣어준다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2.4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쉽게 내비게이션 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6111484"/>
            <a:ext cx="844304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페이지에 제목을 제공해야한다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페이지의 제목을 적절하게 제공하지 않은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프레임</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예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iframe )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요소에 제목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을 제공해야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프레임 요소에 적절한 제목을 제공하지 않은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5.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 블록에 제목을 제공해야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6.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 블록에 제목이 부적절한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4" name="그림 3">
            <a:extLst>
              <a:ext uri="{FF2B5EF4-FFF2-40B4-BE49-F238E27FC236}">
                <a16:creationId xmlns:a16="http://schemas.microsoft.com/office/drawing/2014/main" id="{AB3B65EE-BE08-4692-9503-6DD1FA9E7386}"/>
              </a:ext>
            </a:extLst>
          </p:cNvPr>
          <p:cNvPicPr>
            <a:picLocks noChangeAspect="1"/>
          </p:cNvPicPr>
          <p:nvPr/>
        </p:nvPicPr>
        <p:blipFill>
          <a:blip r:embed="rId3"/>
          <a:stretch>
            <a:fillRect/>
          </a:stretch>
        </p:blipFill>
        <p:spPr>
          <a:xfrm>
            <a:off x="9637312" y="2700224"/>
            <a:ext cx="14602473" cy="9090673"/>
          </a:xfrm>
          <a:prstGeom prst="rect">
            <a:avLst/>
          </a:prstGeom>
        </p:spPr>
      </p:pic>
      <p:sp>
        <p:nvSpPr>
          <p:cNvPr id="33" name="직사각형 32">
            <a:extLst>
              <a:ext uri="{FF2B5EF4-FFF2-40B4-BE49-F238E27FC236}">
                <a16:creationId xmlns:a16="http://schemas.microsoft.com/office/drawing/2014/main" id="{BFC84527-5F45-44A9-AE43-D70CBDF44D4E}"/>
              </a:ext>
            </a:extLst>
          </p:cNvPr>
          <p:cNvSpPr/>
          <p:nvPr/>
        </p:nvSpPr>
        <p:spPr>
          <a:xfrm>
            <a:off x="13917538" y="5321403"/>
            <a:ext cx="1612065" cy="58336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5" name="직사각형 34">
            <a:extLst>
              <a:ext uri="{FF2B5EF4-FFF2-40B4-BE49-F238E27FC236}">
                <a16:creationId xmlns:a16="http://schemas.microsoft.com/office/drawing/2014/main" id="{CFF785D2-578F-46CA-99DC-F0877473F808}"/>
              </a:ext>
            </a:extLst>
          </p:cNvPr>
          <p:cNvSpPr/>
          <p:nvPr/>
        </p:nvSpPr>
        <p:spPr>
          <a:xfrm>
            <a:off x="13602513" y="2850297"/>
            <a:ext cx="1612065" cy="58336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6" name="직사각형 35">
            <a:extLst>
              <a:ext uri="{FF2B5EF4-FFF2-40B4-BE49-F238E27FC236}">
                <a16:creationId xmlns:a16="http://schemas.microsoft.com/office/drawing/2014/main" id="{45294F41-D4E6-4BDE-AE40-9EECB667425A}"/>
              </a:ext>
            </a:extLst>
          </p:cNvPr>
          <p:cNvSpPr/>
          <p:nvPr/>
        </p:nvSpPr>
        <p:spPr>
          <a:xfrm>
            <a:off x="14570503" y="2464532"/>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37" name="Lorem ipsum dolor sit amet, his ad blandit phaedrum eime ridk mnesarchui eu facer prompta oportere ius. In maioru">
            <a:extLst>
              <a:ext uri="{FF2B5EF4-FFF2-40B4-BE49-F238E27FC236}">
                <a16:creationId xmlns:a16="http://schemas.microsoft.com/office/drawing/2014/main" id="{B47ED03D-D40E-4E26-A5B4-20399206D2FD}"/>
              </a:ext>
            </a:extLst>
          </p:cNvPr>
          <p:cNvSpPr txBox="1"/>
          <p:nvPr/>
        </p:nvSpPr>
        <p:spPr>
          <a:xfrm>
            <a:off x="15391225" y="2852548"/>
            <a:ext cx="261019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페이지의 제목을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직사각형 27">
            <a:extLst>
              <a:ext uri="{FF2B5EF4-FFF2-40B4-BE49-F238E27FC236}">
                <a16:creationId xmlns:a16="http://schemas.microsoft.com/office/drawing/2014/main" id="{6F7D2F7E-1744-4399-99B5-51B9B799C2FF}"/>
              </a:ext>
            </a:extLst>
          </p:cNvPr>
          <p:cNvSpPr/>
          <p:nvPr/>
        </p:nvSpPr>
        <p:spPr>
          <a:xfrm>
            <a:off x="7373394" y="9127147"/>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7027116" y="9473463"/>
            <a:ext cx="2610196" cy="487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프레임의 제목을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4C9FF5D0-65C4-4524-9544-D62559CF5C47}"/>
              </a:ext>
            </a:extLst>
          </p:cNvPr>
          <p:cNvSpPr/>
          <p:nvPr/>
        </p:nvSpPr>
        <p:spPr>
          <a:xfrm>
            <a:off x="19135137" y="12476169"/>
            <a:ext cx="390257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뒷장 이어서 큰 사진으로 보세요</a:t>
            </a:r>
            <a:endPar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Tree>
    <p:extLst>
      <p:ext uri="{BB962C8B-B14F-4D97-AF65-F5344CB8AC3E}">
        <p14:creationId xmlns:p14="http://schemas.microsoft.com/office/powerpoint/2010/main" val="17810888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28</a:t>
            </a:fld>
            <a:endParaRPr lang="en-KR"/>
          </a:p>
        </p:txBody>
      </p:sp>
      <p:pic>
        <p:nvPicPr>
          <p:cNvPr id="5" name="그림 4">
            <a:extLst>
              <a:ext uri="{FF2B5EF4-FFF2-40B4-BE49-F238E27FC236}">
                <a16:creationId xmlns:a16="http://schemas.microsoft.com/office/drawing/2014/main" id="{D491684E-D7F1-4C05-AFCB-22D6F542BECE}"/>
              </a:ext>
            </a:extLst>
          </p:cNvPr>
          <p:cNvPicPr>
            <a:picLocks noChangeAspect="1"/>
          </p:cNvPicPr>
          <p:nvPr/>
        </p:nvPicPr>
        <p:blipFill>
          <a:blip r:embed="rId3"/>
          <a:stretch>
            <a:fillRect/>
          </a:stretch>
        </p:blipFill>
        <p:spPr>
          <a:xfrm>
            <a:off x="263377" y="236917"/>
            <a:ext cx="15096069" cy="13242166"/>
          </a:xfrm>
          <a:prstGeom prst="rect">
            <a:avLst/>
          </a:prstGeom>
        </p:spPr>
      </p:pic>
      <p:sp>
        <p:nvSpPr>
          <p:cNvPr id="30" name="직사각형 29">
            <a:extLst>
              <a:ext uri="{FF2B5EF4-FFF2-40B4-BE49-F238E27FC236}">
                <a16:creationId xmlns:a16="http://schemas.microsoft.com/office/drawing/2014/main" id="{79106604-CD51-4CA9-85DC-6837981BD1F2}"/>
              </a:ext>
            </a:extLst>
          </p:cNvPr>
          <p:cNvSpPr/>
          <p:nvPr/>
        </p:nvSpPr>
        <p:spPr>
          <a:xfrm>
            <a:off x="2374640" y="10689680"/>
            <a:ext cx="4718138" cy="826817"/>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직사각형 24">
            <a:extLst>
              <a:ext uri="{FF2B5EF4-FFF2-40B4-BE49-F238E27FC236}">
                <a16:creationId xmlns:a16="http://schemas.microsoft.com/office/drawing/2014/main" id="{4B2EEB6F-EA1B-44FB-92A1-8504449B3675}"/>
              </a:ext>
            </a:extLst>
          </p:cNvPr>
          <p:cNvSpPr/>
          <p:nvPr/>
        </p:nvSpPr>
        <p:spPr>
          <a:xfrm>
            <a:off x="142185" y="4750199"/>
            <a:ext cx="5504853" cy="262678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9" name="직사각형 38">
            <a:extLst>
              <a:ext uri="{FF2B5EF4-FFF2-40B4-BE49-F238E27FC236}">
                <a16:creationId xmlns:a16="http://schemas.microsoft.com/office/drawing/2014/main" id="{CA74A0FC-8D6A-4CF1-8BC8-604AFAEA678D}"/>
              </a:ext>
            </a:extLst>
          </p:cNvPr>
          <p:cNvSpPr/>
          <p:nvPr/>
        </p:nvSpPr>
        <p:spPr>
          <a:xfrm>
            <a:off x="14605686" y="6265350"/>
            <a:ext cx="419920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40" name="Lorem ipsum dolor sit amet, his ad blandit phaedrum eime ridk mnesarchui eu facer prompta oportere ius. In maioru">
            <a:extLst>
              <a:ext uri="{FF2B5EF4-FFF2-40B4-BE49-F238E27FC236}">
                <a16:creationId xmlns:a16="http://schemas.microsoft.com/office/drawing/2014/main" id="{C7EE312E-A02C-480B-BA72-6A096E4ED598}"/>
              </a:ext>
            </a:extLst>
          </p:cNvPr>
          <p:cNvSpPr txBox="1"/>
          <p:nvPr/>
        </p:nvSpPr>
        <p:spPr>
          <a:xfrm>
            <a:off x="16089334" y="6675719"/>
            <a:ext cx="7071944" cy="267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프레임의 제목을 제공하였고 오픈 왁스 도구를 사용해서 확인해보면</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점수가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100</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점으로 프레임에 대한 제목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값을 써서 제공했음을 알 수 있다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41" name="TextBox 40">
            <a:extLst>
              <a:ext uri="{FF2B5EF4-FFF2-40B4-BE49-F238E27FC236}">
                <a16:creationId xmlns:a16="http://schemas.microsoft.com/office/drawing/2014/main" id="{D0E7198F-9D04-4ACB-95C0-CA4506AA0F4B}"/>
              </a:ext>
            </a:extLst>
          </p:cNvPr>
          <p:cNvSpPr txBox="1"/>
          <p:nvPr/>
        </p:nvSpPr>
        <p:spPr>
          <a:xfrm>
            <a:off x="16089334" y="7838309"/>
            <a:ext cx="5831552" cy="378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600" dirty="0">
                <a:solidFill>
                  <a:schemeClr val="bg1">
                    <a:lumMod val="65000"/>
                  </a:schemeClr>
                </a:solidFill>
              </a:rPr>
              <a:t>http://www.hongseong.go.kr/kor/sub01_05.do</a:t>
            </a:r>
          </a:p>
        </p:txBody>
      </p:sp>
    </p:spTree>
    <p:extLst>
      <p:ext uri="{BB962C8B-B14F-4D97-AF65-F5344CB8AC3E}">
        <p14:creationId xmlns:p14="http://schemas.microsoft.com/office/powerpoint/2010/main" val="207507348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29</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 – 2.4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링크 텍스트는 용도나 목적을 이해할 수 있도록 제공해야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2.4.3</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적절한 링크 텍스트</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하이퍼링크에 올바른 </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target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값과 함께 </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title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값을 적어주는 습관을 들이는 것이 좋다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0" name="우리의 성과">
            <a:extLst>
              <a:ext uri="{FF2B5EF4-FFF2-40B4-BE49-F238E27FC236}">
                <a16:creationId xmlns:a16="http://schemas.microsoft.com/office/drawing/2014/main" id="{1D21FE77-A7CE-4B89-A2B2-AF9954EECC04}"/>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2.</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운용의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(Operable)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9</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직사각형 21">
            <a:extLst>
              <a:ext uri="{FF2B5EF4-FFF2-40B4-BE49-F238E27FC236}">
                <a16:creationId xmlns:a16="http://schemas.microsoft.com/office/drawing/2014/main" id="{41C23354-6667-4DEF-91D1-79DDD89B2D82}"/>
              </a:ext>
            </a:extLst>
          </p:cNvPr>
          <p:cNvSpPr/>
          <p:nvPr/>
        </p:nvSpPr>
        <p:spPr>
          <a:xfrm>
            <a:off x="0" y="667265"/>
            <a:ext cx="24384000" cy="254549"/>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2.4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쉬운 내비게이션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쉽게 내비게이션 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6168361"/>
            <a:ext cx="8443042" cy="5180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목적이나 용도를 알기 어려운 링크 텍스트를 제공한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8" name="직사각형 27">
            <a:extLst>
              <a:ext uri="{FF2B5EF4-FFF2-40B4-BE49-F238E27FC236}">
                <a16:creationId xmlns:a16="http://schemas.microsoft.com/office/drawing/2014/main" id="{6F7D2F7E-1744-4399-99B5-51B9B799C2FF}"/>
              </a:ext>
            </a:extLst>
          </p:cNvPr>
          <p:cNvSpPr/>
          <p:nvPr/>
        </p:nvSpPr>
        <p:spPr>
          <a:xfrm>
            <a:off x="13896942" y="6469356"/>
            <a:ext cx="20759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7" name="Lorem ipsum dolor sit amet, his ad blandit phaedrum eime ridk mnesarchui eu facer prompta oportere ius. In maioru">
            <a:extLst>
              <a:ext uri="{FF2B5EF4-FFF2-40B4-BE49-F238E27FC236}">
                <a16:creationId xmlns:a16="http://schemas.microsoft.com/office/drawing/2014/main" id="{89955910-D3FE-4285-9DD1-277EADD6B9A0}"/>
              </a:ext>
            </a:extLst>
          </p:cNvPr>
          <p:cNvSpPr txBox="1"/>
          <p:nvPr/>
        </p:nvSpPr>
        <p:spPr>
          <a:xfrm>
            <a:off x="14241654" y="6910320"/>
            <a:ext cx="6885635"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내용 으로 이루어진 콘텐츠에 어느 제목의 </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더보기</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인지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속성을 사용하여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object 8">
            <a:extLst>
              <a:ext uri="{FF2B5EF4-FFF2-40B4-BE49-F238E27FC236}">
                <a16:creationId xmlns:a16="http://schemas.microsoft.com/office/drawing/2014/main" id="{118C4335-9BC7-4350-9061-EC0AC90CECC3}"/>
              </a:ext>
            </a:extLst>
          </p:cNvPr>
          <p:cNvSpPr/>
          <p:nvPr/>
        </p:nvSpPr>
        <p:spPr>
          <a:xfrm>
            <a:off x="18377751" y="5276198"/>
            <a:ext cx="1007364" cy="1007363"/>
          </a:xfrm>
          <a:prstGeom prst="rect">
            <a:avLst/>
          </a:prstGeom>
          <a:blipFill>
            <a:blip r:embed="rId3" cstate="print"/>
            <a:stretch>
              <a:fillRect/>
            </a:stretch>
          </a:blipFill>
        </p:spPr>
        <p:txBody>
          <a:bodyPr wrap="square" lIns="0" tIns="0" rIns="0" bIns="0" rtlCol="0"/>
          <a:lstStyle/>
          <a:p>
            <a:endParaRPr/>
          </a:p>
        </p:txBody>
      </p:sp>
      <p:pic>
        <p:nvPicPr>
          <p:cNvPr id="5" name="그림 4">
            <a:extLst>
              <a:ext uri="{FF2B5EF4-FFF2-40B4-BE49-F238E27FC236}">
                <a16:creationId xmlns:a16="http://schemas.microsoft.com/office/drawing/2014/main" id="{E28F9559-DEF1-4315-ABFC-F7CD52BA5FF5}"/>
              </a:ext>
            </a:extLst>
          </p:cNvPr>
          <p:cNvPicPr>
            <a:picLocks noChangeAspect="1"/>
          </p:cNvPicPr>
          <p:nvPr/>
        </p:nvPicPr>
        <p:blipFill>
          <a:blip r:embed="rId4"/>
          <a:stretch>
            <a:fillRect/>
          </a:stretch>
        </p:blipFill>
        <p:spPr>
          <a:xfrm>
            <a:off x="11147934" y="4123621"/>
            <a:ext cx="7134225" cy="2286000"/>
          </a:xfrm>
          <a:prstGeom prst="rect">
            <a:avLst/>
          </a:prstGeom>
        </p:spPr>
      </p:pic>
      <p:sp>
        <p:nvSpPr>
          <p:cNvPr id="19" name="직사각형 18">
            <a:extLst>
              <a:ext uri="{FF2B5EF4-FFF2-40B4-BE49-F238E27FC236}">
                <a16:creationId xmlns:a16="http://schemas.microsoft.com/office/drawing/2014/main" id="{05621E0E-1127-4B98-A00D-1607E3146CE9}"/>
              </a:ext>
            </a:extLst>
          </p:cNvPr>
          <p:cNvSpPr/>
          <p:nvPr/>
        </p:nvSpPr>
        <p:spPr>
          <a:xfrm>
            <a:off x="14580973" y="5301050"/>
            <a:ext cx="2347784" cy="902042"/>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3" name="직사각형 32">
            <a:extLst>
              <a:ext uri="{FF2B5EF4-FFF2-40B4-BE49-F238E27FC236}">
                <a16:creationId xmlns:a16="http://schemas.microsoft.com/office/drawing/2014/main" id="{A79E007B-EE38-4591-84C0-A2C93C276E53}"/>
              </a:ext>
            </a:extLst>
          </p:cNvPr>
          <p:cNvSpPr/>
          <p:nvPr/>
        </p:nvSpPr>
        <p:spPr>
          <a:xfrm>
            <a:off x="19869665" y="11903857"/>
            <a:ext cx="352084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뒷장 이어서 다른 예시로 설명</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Tree>
    <p:extLst>
      <p:ext uri="{BB962C8B-B14F-4D97-AF65-F5344CB8AC3E}">
        <p14:creationId xmlns:p14="http://schemas.microsoft.com/office/powerpoint/2010/main" val="202677868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4"/>
          <p:cNvSpPr/>
          <p:nvPr/>
        </p:nvSpPr>
        <p:spPr>
          <a:xfrm>
            <a:off x="16671092" y="3994815"/>
            <a:ext cx="6617039" cy="2863185"/>
          </a:xfrm>
          <a:custGeom>
            <a:avLst/>
            <a:gdLst/>
            <a:ahLst/>
            <a:cxnLst>
              <a:cxn ang="0">
                <a:pos x="wd2" y="hd2"/>
              </a:cxn>
              <a:cxn ang="5400000">
                <a:pos x="wd2" y="hd2"/>
              </a:cxn>
              <a:cxn ang="10800000">
                <a:pos x="wd2" y="hd2"/>
              </a:cxn>
              <a:cxn ang="16200000">
                <a:pos x="wd2" y="hd2"/>
              </a:cxn>
            </a:cxnLst>
            <a:rect l="0" t="0" r="r" b="b"/>
            <a:pathLst>
              <a:path w="21600" h="21600" extrusionOk="0">
                <a:moveTo>
                  <a:pt x="14967" y="0"/>
                </a:moveTo>
                <a:lnTo>
                  <a:pt x="14967" y="3880"/>
                </a:lnTo>
                <a:lnTo>
                  <a:pt x="0" y="3880"/>
                </a:lnTo>
                <a:lnTo>
                  <a:pt x="0" y="17720"/>
                </a:lnTo>
                <a:lnTo>
                  <a:pt x="14967" y="17720"/>
                </a:lnTo>
                <a:lnTo>
                  <a:pt x="14967" y="21600"/>
                </a:lnTo>
                <a:lnTo>
                  <a:pt x="21600" y="10801"/>
                </a:lnTo>
                <a:lnTo>
                  <a:pt x="14967" y="0"/>
                </a:lnTo>
                <a:close/>
              </a:path>
            </a:pathLst>
          </a:cu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00000"/>
              </a:lnSpc>
              <a:defRPr sz="10000">
                <a:solidFill>
                  <a:srgbClr val="262626"/>
                </a:solidFill>
                <a:latin typeface="Libre Caslon Display Regular"/>
                <a:ea typeface="Libre Caslon Display Regular"/>
                <a:cs typeface="Libre Caslon Display Regular"/>
                <a:sym typeface="Libre Caslon Display Regular"/>
              </a:defRPr>
            </a:lvl1pPr>
          </a:lstStyle>
          <a:p>
            <a:r>
              <a:rPr sz="6000" b="1" spc="-150">
                <a:latin typeface="함초롬돋움" panose="02030504000101010101" pitchFamily="18" charset="-127"/>
                <a:ea typeface="함초롬돋움" panose="02030504000101010101" pitchFamily="18" charset="-127"/>
                <a:cs typeface="함초롬돋움" panose="02030504000101010101" pitchFamily="18" charset="-127"/>
              </a:rPr>
              <a:t>4</a:t>
            </a:r>
          </a:p>
        </p:txBody>
      </p:sp>
      <p:sp>
        <p:nvSpPr>
          <p:cNvPr id="160" name="3"/>
          <p:cNvSpPr/>
          <p:nvPr/>
        </p:nvSpPr>
        <p:spPr>
          <a:xfrm>
            <a:off x="11472113" y="3994815"/>
            <a:ext cx="6617039" cy="2863185"/>
          </a:xfrm>
          <a:custGeom>
            <a:avLst/>
            <a:gdLst/>
            <a:ahLst/>
            <a:cxnLst>
              <a:cxn ang="0">
                <a:pos x="wd2" y="hd2"/>
              </a:cxn>
              <a:cxn ang="5400000">
                <a:pos x="wd2" y="hd2"/>
              </a:cxn>
              <a:cxn ang="10800000">
                <a:pos x="wd2" y="hd2"/>
              </a:cxn>
              <a:cxn ang="16200000">
                <a:pos x="wd2" y="hd2"/>
              </a:cxn>
            </a:cxnLst>
            <a:rect l="0" t="0" r="r" b="b"/>
            <a:pathLst>
              <a:path w="21600" h="21600" extrusionOk="0">
                <a:moveTo>
                  <a:pt x="14967" y="0"/>
                </a:moveTo>
                <a:lnTo>
                  <a:pt x="14967" y="3880"/>
                </a:lnTo>
                <a:lnTo>
                  <a:pt x="0" y="3880"/>
                </a:lnTo>
                <a:lnTo>
                  <a:pt x="0" y="17720"/>
                </a:lnTo>
                <a:lnTo>
                  <a:pt x="14967" y="17720"/>
                </a:lnTo>
                <a:lnTo>
                  <a:pt x="14967" y="21600"/>
                </a:lnTo>
                <a:lnTo>
                  <a:pt x="21600" y="10801"/>
                </a:lnTo>
                <a:lnTo>
                  <a:pt x="14967" y="0"/>
                </a:lnTo>
                <a:close/>
              </a:path>
            </a:pathLst>
          </a:cu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00000"/>
              </a:lnSpc>
              <a:defRPr sz="10000">
                <a:solidFill>
                  <a:srgbClr val="262626"/>
                </a:solidFill>
                <a:latin typeface="Libre Caslon Display Regular"/>
                <a:ea typeface="Libre Caslon Display Regular"/>
                <a:cs typeface="Libre Caslon Display Regular"/>
                <a:sym typeface="Libre Caslon Display Regular"/>
              </a:defRPr>
            </a:lvl1pPr>
          </a:lstStyle>
          <a:p>
            <a:r>
              <a:rPr sz="6000" b="1" spc="-150">
                <a:latin typeface="함초롬돋움" panose="02030504000101010101" pitchFamily="18" charset="-127"/>
                <a:ea typeface="함초롬돋움" panose="02030504000101010101" pitchFamily="18" charset="-127"/>
                <a:cs typeface="함초롬돋움" panose="02030504000101010101" pitchFamily="18" charset="-127"/>
              </a:rPr>
              <a:t>3</a:t>
            </a:r>
          </a:p>
        </p:txBody>
      </p:sp>
      <p:sp>
        <p:nvSpPr>
          <p:cNvPr id="161" name="2"/>
          <p:cNvSpPr/>
          <p:nvPr/>
        </p:nvSpPr>
        <p:spPr>
          <a:xfrm>
            <a:off x="6363201" y="3994815"/>
            <a:ext cx="6617039" cy="2863185"/>
          </a:xfrm>
          <a:custGeom>
            <a:avLst/>
            <a:gdLst/>
            <a:ahLst/>
            <a:cxnLst>
              <a:cxn ang="0">
                <a:pos x="wd2" y="hd2"/>
              </a:cxn>
              <a:cxn ang="5400000">
                <a:pos x="wd2" y="hd2"/>
              </a:cxn>
              <a:cxn ang="10800000">
                <a:pos x="wd2" y="hd2"/>
              </a:cxn>
              <a:cxn ang="16200000">
                <a:pos x="wd2" y="hd2"/>
              </a:cxn>
            </a:cxnLst>
            <a:rect l="0" t="0" r="r" b="b"/>
            <a:pathLst>
              <a:path w="21600" h="21600" extrusionOk="0">
                <a:moveTo>
                  <a:pt x="14967" y="0"/>
                </a:moveTo>
                <a:lnTo>
                  <a:pt x="14967" y="3880"/>
                </a:lnTo>
                <a:lnTo>
                  <a:pt x="0" y="3880"/>
                </a:lnTo>
                <a:lnTo>
                  <a:pt x="0" y="17720"/>
                </a:lnTo>
                <a:lnTo>
                  <a:pt x="14967" y="17720"/>
                </a:lnTo>
                <a:lnTo>
                  <a:pt x="14967" y="21600"/>
                </a:lnTo>
                <a:lnTo>
                  <a:pt x="21600" y="10801"/>
                </a:lnTo>
                <a:lnTo>
                  <a:pt x="14967" y="0"/>
                </a:lnTo>
                <a:close/>
              </a:path>
            </a:pathLst>
          </a:cu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00000"/>
              </a:lnSpc>
              <a:defRPr sz="10000">
                <a:solidFill>
                  <a:srgbClr val="262626"/>
                </a:solidFill>
                <a:latin typeface="Libre Caslon Display Regular"/>
                <a:ea typeface="Libre Caslon Display Regular"/>
                <a:cs typeface="Libre Caslon Display Regular"/>
                <a:sym typeface="Libre Caslon Display Regular"/>
              </a:defRPr>
            </a:lvl1pPr>
          </a:lstStyle>
          <a:p>
            <a:r>
              <a:rPr sz="6000" b="1" spc="-150" dirty="0">
                <a:latin typeface="함초롬돋움" panose="02030504000101010101" pitchFamily="18" charset="-127"/>
                <a:ea typeface="함초롬돋움" panose="02030504000101010101" pitchFamily="18" charset="-127"/>
                <a:cs typeface="함초롬돋움" panose="02030504000101010101" pitchFamily="18" charset="-127"/>
              </a:rPr>
              <a:t>2</a:t>
            </a:r>
          </a:p>
        </p:txBody>
      </p:sp>
      <p:sp>
        <p:nvSpPr>
          <p:cNvPr id="2" name="Slide Number Placeholder 1">
            <a:extLst>
              <a:ext uri="{FF2B5EF4-FFF2-40B4-BE49-F238E27FC236}">
                <a16:creationId xmlns:a16="http://schemas.microsoft.com/office/drawing/2014/main" id="{CB7DF5A6-EBD3-214E-BCF3-74B383411A41}"/>
              </a:ext>
            </a:extLst>
          </p:cNvPr>
          <p:cNvSpPr>
            <a:spLocks noGrp="1"/>
          </p:cNvSpPr>
          <p:nvPr>
            <p:ph type="sldNum" sz="quarter" idx="2"/>
          </p:nvPr>
        </p:nvSpPr>
        <p:spPr/>
        <p:txBody>
          <a:bodyPr/>
          <a:lstStyle/>
          <a:p>
            <a:fld id="{86CB4B4D-7CA3-9044-876B-883B54F8677D}" type="slidenum">
              <a:rPr lang="en-KR" smtClean="0"/>
              <a:t>3</a:t>
            </a:fld>
            <a:endParaRPr lang="en-KR"/>
          </a:p>
        </p:txBody>
      </p:sp>
      <p:sp>
        <p:nvSpPr>
          <p:cNvPr id="163" name="1"/>
          <p:cNvSpPr/>
          <p:nvPr/>
        </p:nvSpPr>
        <p:spPr>
          <a:xfrm>
            <a:off x="1063778" y="3994815"/>
            <a:ext cx="6617039" cy="2863185"/>
          </a:xfrm>
          <a:custGeom>
            <a:avLst/>
            <a:gdLst/>
            <a:ahLst/>
            <a:cxnLst>
              <a:cxn ang="0">
                <a:pos x="wd2" y="hd2"/>
              </a:cxn>
              <a:cxn ang="5400000">
                <a:pos x="wd2" y="hd2"/>
              </a:cxn>
              <a:cxn ang="10800000">
                <a:pos x="wd2" y="hd2"/>
              </a:cxn>
              <a:cxn ang="16200000">
                <a:pos x="wd2" y="hd2"/>
              </a:cxn>
            </a:cxnLst>
            <a:rect l="0" t="0" r="r" b="b"/>
            <a:pathLst>
              <a:path w="21600" h="21600" extrusionOk="0">
                <a:moveTo>
                  <a:pt x="14967" y="0"/>
                </a:moveTo>
                <a:lnTo>
                  <a:pt x="14967" y="3880"/>
                </a:lnTo>
                <a:lnTo>
                  <a:pt x="0" y="3880"/>
                </a:lnTo>
                <a:lnTo>
                  <a:pt x="0" y="17720"/>
                </a:lnTo>
                <a:lnTo>
                  <a:pt x="14967" y="17720"/>
                </a:lnTo>
                <a:lnTo>
                  <a:pt x="14967" y="21600"/>
                </a:lnTo>
                <a:lnTo>
                  <a:pt x="21600" y="10801"/>
                </a:lnTo>
                <a:lnTo>
                  <a:pt x="14967" y="0"/>
                </a:lnTo>
                <a:close/>
              </a:path>
            </a:pathLst>
          </a:cu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00000"/>
              </a:lnSpc>
              <a:defRPr sz="10000">
                <a:solidFill>
                  <a:srgbClr val="262626"/>
                </a:solidFill>
                <a:latin typeface="Libre Caslon Display Regular"/>
                <a:ea typeface="Libre Caslon Display Regular"/>
                <a:cs typeface="Libre Caslon Display Regular"/>
                <a:sym typeface="Libre Caslon Display Regular"/>
              </a:defRPr>
            </a:lvl1pPr>
          </a:lstStyle>
          <a:p>
            <a:r>
              <a:rPr sz="6000" b="1" spc="-150" dirty="0">
                <a:latin typeface="함초롬돋움" panose="02030504000101010101" pitchFamily="18" charset="-127"/>
                <a:ea typeface="함초롬돋움" panose="02030504000101010101" pitchFamily="18" charset="-127"/>
                <a:cs typeface="함초롬돋움" panose="02030504000101010101" pitchFamily="18" charset="-127"/>
              </a:rPr>
              <a:t>1</a:t>
            </a:r>
          </a:p>
        </p:txBody>
      </p:sp>
      <p:sp>
        <p:nvSpPr>
          <p:cNvPr id="164" name="Lorem ipsum dolor sit amet, his ad blandit phaedrum eime ridk mnesarchui eu facer prompta oportere ius. In maioru"/>
          <p:cNvSpPr txBox="1"/>
          <p:nvPr/>
        </p:nvSpPr>
        <p:spPr>
          <a:xfrm>
            <a:off x="1045626" y="7874427"/>
            <a:ext cx="5046621" cy="2069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ko-KR" altLang="en-US" sz="18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폭발적으로 성장한 웹 서비스에서 장애인의 접근성에 관련된 문제가 발생</a:t>
            </a:r>
            <a:endParaRP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5" name="Lorem ipsum dolor sit amet, his ad blandit phaedrum eime ridk mnesarchui eu facer prompta oportere ius. In maioru"/>
          <p:cNvSpPr txBox="1"/>
          <p:nvPr/>
        </p:nvSpPr>
        <p:spPr>
          <a:xfrm>
            <a:off x="6515851" y="7874427"/>
            <a:ext cx="5046621" cy="20691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altLang="ko-KR" sz="18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W3C</a:t>
            </a:r>
            <a:r>
              <a:rPr lang="ko-KR" altLang="en-US" sz="18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에서 웹 접근성 이니셔티브</a:t>
            </a:r>
            <a:r>
              <a:rPr lang="en-US" altLang="ko-KR" sz="18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(WAI : Web Accessibility Initiative)</a:t>
            </a:r>
            <a:r>
              <a:rPr lang="ko-KR" altLang="en-US" sz="1800" b="0"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라는 산하 단체를 설립</a:t>
            </a:r>
            <a:endParaRP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6" name="Lorem ipsum dolor sit amet, his ad blandit phaedrum eime ridk mnesarchui eu facer prompta oportere ius. In maioru"/>
          <p:cNvSpPr txBox="1"/>
          <p:nvPr/>
        </p:nvSpPr>
        <p:spPr>
          <a:xfrm>
            <a:off x="11834977" y="7874429"/>
            <a:ext cx="5046621" cy="2524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nSpc>
                <a:spcPct val="150000"/>
              </a:lnSpc>
              <a:defRPr sz="2000">
                <a:solidFill>
                  <a:srgbClr val="838383"/>
                </a:solidFill>
              </a:defRPr>
            </a:lvl1pPr>
          </a:lstStyle>
          <a:p>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2008</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년 </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4</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월 </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11</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일 장애인 차별금지 및 권리구제 등에 관한 법률</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장애인차별금지법</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시행으로 웹사이트의 접근성  준수가 의무화</a:t>
            </a:r>
            <a:b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b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2013</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년 </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4</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월 </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11</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일 이후 모든 웹</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법인 사업장</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에 </a:t>
            </a:r>
            <a:endPar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a:p>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웹 접근성이 적용되어야 한다</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7" name="Lorem ipsum dolor sit amet, his ad blandit phaedrum eime ridk mnesarchui eu facer prompta oportere ius. In maioru"/>
          <p:cNvSpPr txBox="1"/>
          <p:nvPr/>
        </p:nvSpPr>
        <p:spPr>
          <a:xfrm>
            <a:off x="17472344" y="7874427"/>
            <a:ext cx="5427580" cy="2400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nSpc>
                <a:spcPct val="150000"/>
              </a:lnSpc>
              <a:defRPr sz="2000">
                <a:solidFill>
                  <a:srgbClr val="838383"/>
                </a:solidFill>
              </a:defRPr>
            </a:lvl1pPr>
          </a:lstStyle>
          <a:p>
            <a:r>
              <a:rPr lang="ko-KR" altLang="en-US" sz="1800"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장애인차별금지 및 권리구제 등에 관한 법률</a:t>
            </a:r>
            <a:endParaRPr lang="en-US" altLang="ko-KR" sz="1800"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장애를 이유로 차별 받은 사람의 권익을 효과적으로 구제함으로써 모든 생활 영역에서 장애를 이유로 한 차별을 금지</a:t>
            </a:r>
            <a:r>
              <a:rPr lang="en-US" altLang="ko-K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장애인의 완전한 사회참여와 평등권 실현을 통해 존엄성과 가치 구현</a:t>
            </a:r>
            <a:endParaRPr sz="18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8" name="A few words about slide"/>
          <p:cNvSpPr txBox="1"/>
          <p:nvPr/>
        </p:nvSpPr>
        <p:spPr>
          <a:xfrm>
            <a:off x="1045626" y="7080429"/>
            <a:ext cx="504662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2700">
                <a:solidFill>
                  <a:srgbClr val="232323"/>
                </a:solidFill>
                <a:latin typeface="Noto Sans KR Bold"/>
                <a:ea typeface="Noto Sans KR Bold"/>
                <a:cs typeface="Noto Sans KR Bold"/>
                <a:sym typeface="Noto Sans KR Bold"/>
              </a:defRPr>
            </a:lvl1pPr>
          </a:lstStyle>
          <a:p>
            <a:r>
              <a:rPr lang="en-US" altLang="ko-KR" sz="2800" b="1"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1990</a:t>
            </a:r>
            <a:r>
              <a:rPr lang="ko-KR" altLang="en-US" sz="2800" b="1"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년대 중반 이후</a:t>
            </a:r>
            <a:endParaRPr sz="2800" b="1"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9" name="A few words about slide"/>
          <p:cNvSpPr txBox="1"/>
          <p:nvPr/>
        </p:nvSpPr>
        <p:spPr>
          <a:xfrm>
            <a:off x="6515851" y="7080429"/>
            <a:ext cx="504662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2700">
                <a:solidFill>
                  <a:srgbClr val="232323"/>
                </a:solidFill>
                <a:latin typeface="Noto Sans KR Bold"/>
                <a:ea typeface="Noto Sans KR Bold"/>
                <a:cs typeface="Noto Sans KR Bold"/>
                <a:sym typeface="Noto Sans KR Bold"/>
              </a:defRPr>
            </a:lvl1pPr>
          </a:lstStyle>
          <a:p>
            <a:r>
              <a:rPr lang="en-US" altLang="ko-KR" sz="2800" b="1"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1997</a:t>
            </a:r>
            <a:r>
              <a:rPr lang="ko-KR" altLang="en-US" sz="2800" b="1"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년</a:t>
            </a:r>
            <a:endParaRPr sz="2800" b="1"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0" name="A few words about slide"/>
          <p:cNvSpPr txBox="1"/>
          <p:nvPr/>
        </p:nvSpPr>
        <p:spPr>
          <a:xfrm>
            <a:off x="11834977" y="7080428"/>
            <a:ext cx="504662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800" b="1" dirty="0" err="1">
                <a:latin typeface="+mn-ea"/>
                <a:ea typeface="+mn-ea"/>
              </a:rPr>
              <a:t>장차법</a:t>
            </a:r>
            <a:r>
              <a:rPr lang="ko-KR" altLang="en-US" sz="2800" b="1" dirty="0">
                <a:latin typeface="+mn-ea"/>
                <a:ea typeface="+mn-ea"/>
              </a:rPr>
              <a:t> 등장</a:t>
            </a:r>
            <a:endParaRPr sz="2800" b="1" dirty="0">
              <a:latin typeface="+mn-ea"/>
              <a:ea typeface="+mn-ea"/>
            </a:endParaRPr>
          </a:p>
        </p:txBody>
      </p:sp>
      <p:sp>
        <p:nvSpPr>
          <p:cNvPr id="171" name="A few words about slide"/>
          <p:cNvSpPr txBox="1"/>
          <p:nvPr/>
        </p:nvSpPr>
        <p:spPr>
          <a:xfrm>
            <a:off x="17456302" y="7080429"/>
            <a:ext cx="5046621"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800" b="1"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법률 제 </a:t>
            </a:r>
            <a:r>
              <a:rPr lang="en-US" altLang="ko-KR" sz="2800" b="1"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10789</a:t>
            </a:r>
            <a:r>
              <a:rPr lang="ko-KR" altLang="en-US" sz="2800" b="1"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호</a:t>
            </a:r>
            <a:endParaRPr b="1"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 name="시장 세분화">
            <a:extLst>
              <a:ext uri="{FF2B5EF4-FFF2-40B4-BE49-F238E27FC236}">
                <a16:creationId xmlns:a16="http://schemas.microsoft.com/office/drawing/2014/main" id="{162E420E-CF08-46CD-9EE2-218642D65BAA}"/>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latin typeface="함초롬돋움" panose="02030504000101010101" pitchFamily="18" charset="-127"/>
                <a:ea typeface="함초롬돋움" panose="02030504000101010101" pitchFamily="18" charset="-127"/>
                <a:cs typeface="함초롬돋움" panose="02030504000101010101" pitchFamily="18" charset="-127"/>
              </a:rPr>
              <a:t>배경</a:t>
            </a:r>
          </a:p>
        </p:txBody>
      </p:sp>
    </p:spTree>
    <p:extLst>
      <p:ext uri="{BB962C8B-B14F-4D97-AF65-F5344CB8AC3E}">
        <p14:creationId xmlns:p14="http://schemas.microsoft.com/office/powerpoint/2010/main" val="95152815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09DC57D2-1743-495C-AE33-D6C49ECD56C5}"/>
              </a:ext>
            </a:extLst>
          </p:cNvPr>
          <p:cNvPicPr>
            <a:picLocks noChangeAspect="1"/>
          </p:cNvPicPr>
          <p:nvPr/>
        </p:nvPicPr>
        <p:blipFill>
          <a:blip r:embed="rId3"/>
          <a:stretch>
            <a:fillRect/>
          </a:stretch>
        </p:blipFill>
        <p:spPr>
          <a:xfrm>
            <a:off x="266556" y="1205431"/>
            <a:ext cx="18769073" cy="10891837"/>
          </a:xfrm>
          <a:prstGeom prst="rect">
            <a:avLst/>
          </a:prstGeom>
        </p:spPr>
      </p:pic>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30</a:t>
            </a:fld>
            <a:endParaRPr lang="en-KR"/>
          </a:p>
        </p:txBody>
      </p:sp>
      <p:sp>
        <p:nvSpPr>
          <p:cNvPr id="39" name="직사각형 38">
            <a:extLst>
              <a:ext uri="{FF2B5EF4-FFF2-40B4-BE49-F238E27FC236}">
                <a16:creationId xmlns:a16="http://schemas.microsoft.com/office/drawing/2014/main" id="{CA74A0FC-8D6A-4CF1-8BC8-604AFAEA678D}"/>
              </a:ext>
            </a:extLst>
          </p:cNvPr>
          <p:cNvSpPr/>
          <p:nvPr/>
        </p:nvSpPr>
        <p:spPr>
          <a:xfrm>
            <a:off x="15289230" y="4316981"/>
            <a:ext cx="419920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40" name="Lorem ipsum dolor sit amet, his ad blandit phaedrum eime ridk mnesarchui eu facer prompta oportere ius. In maioru">
            <a:extLst>
              <a:ext uri="{FF2B5EF4-FFF2-40B4-BE49-F238E27FC236}">
                <a16:creationId xmlns:a16="http://schemas.microsoft.com/office/drawing/2014/main" id="{C7EE312E-A02C-480B-BA72-6A096E4ED598}"/>
              </a:ext>
            </a:extLst>
          </p:cNvPr>
          <p:cNvSpPr txBox="1"/>
          <p:nvPr/>
        </p:nvSpPr>
        <p:spPr>
          <a:xfrm>
            <a:off x="16781313" y="4727350"/>
            <a:ext cx="7071944" cy="267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왼쪽 표를 보면 공개방법에 링크 버튼이 있다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링크 버튼이 다 동일하고</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표의 콘텐츠는</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바로가기 버튼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내용</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바로가기 버튼</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의 반복으로 구성되어 있다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클릭 시 어떤 내용의 바로가기 버튼을 클릭한 건지 알 수 있도록</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12065">
              <a:spcBef>
                <a:spcPts val="459"/>
              </a:spcBef>
              <a:tabLst>
                <a:tab pos="107314" algn="l"/>
              </a:tabLst>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태그 안에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속성을 넣어주어 구분하도록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직사각형 29">
            <a:extLst>
              <a:ext uri="{FF2B5EF4-FFF2-40B4-BE49-F238E27FC236}">
                <a16:creationId xmlns:a16="http://schemas.microsoft.com/office/drawing/2014/main" id="{79106604-CD51-4CA9-85DC-6837981BD1F2}"/>
              </a:ext>
            </a:extLst>
          </p:cNvPr>
          <p:cNvSpPr/>
          <p:nvPr/>
        </p:nvSpPr>
        <p:spPr>
          <a:xfrm>
            <a:off x="11679278" y="2679222"/>
            <a:ext cx="7461338" cy="130754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1" name="직사각형 10">
            <a:extLst>
              <a:ext uri="{FF2B5EF4-FFF2-40B4-BE49-F238E27FC236}">
                <a16:creationId xmlns:a16="http://schemas.microsoft.com/office/drawing/2014/main" id="{D7E586E6-A80A-44C8-AF57-25A2B5F51D86}"/>
              </a:ext>
            </a:extLst>
          </p:cNvPr>
          <p:cNvSpPr/>
          <p:nvPr/>
        </p:nvSpPr>
        <p:spPr>
          <a:xfrm>
            <a:off x="8479296" y="3323971"/>
            <a:ext cx="852616" cy="864973"/>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0180070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6F45C-7237-FE45-9BC7-B33399AE56C1}"/>
              </a:ext>
            </a:extLst>
          </p:cNvPr>
          <p:cNvSpPr>
            <a:spLocks noGrp="1"/>
          </p:cNvSpPr>
          <p:nvPr>
            <p:ph type="sldNum" sz="quarter" idx="2"/>
          </p:nvPr>
        </p:nvSpPr>
        <p:spPr/>
        <p:txBody>
          <a:bodyPr/>
          <a:lstStyle/>
          <a:p>
            <a:fld id="{86CB4B4D-7CA3-9044-876B-883B54F8677D}" type="slidenum">
              <a:rPr lang="en-KR" smtClean="0"/>
              <a:t>31</a:t>
            </a:fld>
            <a:endParaRPr lang="en-KR"/>
          </a:p>
        </p:txBody>
      </p:sp>
      <p:sp>
        <p:nvSpPr>
          <p:cNvPr id="109" name="2."/>
          <p:cNvSpPr txBox="1"/>
          <p:nvPr/>
        </p:nvSpPr>
        <p:spPr>
          <a:xfrm>
            <a:off x="16330998" y="4195721"/>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2.</a:t>
            </a:r>
          </a:p>
        </p:txBody>
      </p:sp>
      <p:sp>
        <p:nvSpPr>
          <p:cNvPr id="110" name="Diagram Title"/>
          <p:cNvSpPr txBox="1"/>
          <p:nvPr/>
        </p:nvSpPr>
        <p:spPr>
          <a:xfrm>
            <a:off x="17326498" y="4252521"/>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운용의 용이성</a:t>
            </a:r>
            <a:r>
              <a:rPr lang="en-US" altLang="ko-KR" sz="2800" b="1" i="0" dirty="0">
                <a:solidFill>
                  <a:schemeClr val="tx1">
                    <a:lumMod val="90000"/>
                    <a:lumOff val="10000"/>
                  </a:schemeClr>
                </a:solidFill>
                <a:effectLst/>
                <a:latin typeface="+mn-ea"/>
                <a:ea typeface="+mn-ea"/>
              </a:rPr>
              <a:t>(Operable)</a:t>
            </a:r>
            <a:endParaRPr sz="2800" b="1" dirty="0">
              <a:solidFill>
                <a:schemeClr val="tx1">
                  <a:lumMod val="90000"/>
                  <a:lumOff val="10000"/>
                </a:schemeClr>
              </a:solidFill>
              <a:latin typeface="+mn-ea"/>
              <a:ea typeface="+mn-ea"/>
            </a:endParaRPr>
          </a:p>
        </p:txBody>
      </p:sp>
      <p:sp>
        <p:nvSpPr>
          <p:cNvPr id="112" name="4."/>
          <p:cNvSpPr txBox="1"/>
          <p:nvPr/>
        </p:nvSpPr>
        <p:spPr>
          <a:xfrm>
            <a:off x="16354978"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4.</a:t>
            </a:r>
          </a:p>
        </p:txBody>
      </p:sp>
      <p:sp>
        <p:nvSpPr>
          <p:cNvPr id="113" name="Diagram Title"/>
          <p:cNvSpPr txBox="1"/>
          <p:nvPr/>
        </p:nvSpPr>
        <p:spPr>
          <a:xfrm>
            <a:off x="17350478" y="9222132"/>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견고성</a:t>
            </a:r>
            <a:r>
              <a:rPr lang="en-US" altLang="ko-KR" sz="2800" b="1" i="0" dirty="0">
                <a:solidFill>
                  <a:schemeClr val="tx1">
                    <a:lumMod val="90000"/>
                    <a:lumOff val="10000"/>
                  </a:schemeClr>
                </a:solidFill>
                <a:effectLst/>
                <a:latin typeface="+mn-ea"/>
                <a:ea typeface="+mn-ea"/>
              </a:rPr>
              <a:t>(Robust)</a:t>
            </a:r>
            <a:endParaRPr sz="2800" b="1" dirty="0">
              <a:solidFill>
                <a:schemeClr val="tx1">
                  <a:lumMod val="90000"/>
                  <a:lumOff val="10000"/>
                </a:schemeClr>
              </a:solidFill>
              <a:latin typeface="+mn-ea"/>
              <a:ea typeface="+mn-ea"/>
            </a:endParaRPr>
          </a:p>
        </p:txBody>
      </p:sp>
      <p:sp>
        <p:nvSpPr>
          <p:cNvPr id="114" name="Lorem ipsum dolor sit amet, his ad blandit phaedrum mnesarch, eu facer promptaop"/>
          <p:cNvSpPr txBox="1"/>
          <p:nvPr/>
        </p:nvSpPr>
        <p:spPr>
          <a:xfrm>
            <a:off x="2593361" y="9882908"/>
            <a:ext cx="453815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컨텐츠는 이해할 수 있어야 한다</a:t>
            </a:r>
            <a:r>
              <a:rPr lang="en-US" altLang="ko-KR"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endParaRP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15" name="3."/>
          <p:cNvSpPr txBox="1"/>
          <p:nvPr/>
        </p:nvSpPr>
        <p:spPr>
          <a:xfrm>
            <a:off x="7813603"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3.</a:t>
            </a:r>
          </a:p>
        </p:txBody>
      </p:sp>
      <p:sp>
        <p:nvSpPr>
          <p:cNvPr id="116" name="Diagram Title"/>
          <p:cNvSpPr txBox="1"/>
          <p:nvPr/>
        </p:nvSpPr>
        <p:spPr>
          <a:xfrm>
            <a:off x="2067596" y="9222132"/>
            <a:ext cx="5424200"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이해의 용이성</a:t>
            </a:r>
            <a:r>
              <a:rPr lang="en-US" altLang="ko-KR" sz="2800" b="1" i="0" dirty="0">
                <a:solidFill>
                  <a:schemeClr val="tx1">
                    <a:lumMod val="90000"/>
                    <a:lumOff val="10000"/>
                  </a:schemeClr>
                </a:solidFill>
                <a:effectLst/>
                <a:latin typeface="+mn-ea"/>
                <a:ea typeface="+mn-ea"/>
              </a:rPr>
              <a:t>(Understandable)</a:t>
            </a:r>
            <a:endParaRPr sz="2800" b="1" dirty="0">
              <a:solidFill>
                <a:schemeClr val="tx1">
                  <a:lumMod val="90000"/>
                  <a:lumOff val="10000"/>
                </a:schemeClr>
              </a:solidFill>
              <a:latin typeface="+mn-ea"/>
              <a:ea typeface="+mn-ea"/>
            </a:endParaRPr>
          </a:p>
        </p:txBody>
      </p:sp>
      <p:sp>
        <p:nvSpPr>
          <p:cNvPr id="118" name="1."/>
          <p:cNvSpPr txBox="1"/>
          <p:nvPr/>
        </p:nvSpPr>
        <p:spPr>
          <a:xfrm>
            <a:off x="7672006" y="4195721"/>
            <a:ext cx="863994"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1.</a:t>
            </a:r>
          </a:p>
        </p:txBody>
      </p:sp>
      <p:sp>
        <p:nvSpPr>
          <p:cNvPr id="119" name="Diagram Title"/>
          <p:cNvSpPr txBox="1"/>
          <p:nvPr/>
        </p:nvSpPr>
        <p:spPr>
          <a:xfrm>
            <a:off x="2812040" y="4254187"/>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인식의 용이성</a:t>
            </a:r>
            <a:r>
              <a:rPr lang="en-US" altLang="ko-KR" sz="2800" b="1" i="0" dirty="0">
                <a:solidFill>
                  <a:schemeClr val="tx1">
                    <a:lumMod val="90000"/>
                    <a:lumOff val="10000"/>
                  </a:schemeClr>
                </a:solidFill>
                <a:effectLst/>
                <a:latin typeface="+mn-ea"/>
                <a:ea typeface="+mn-ea"/>
              </a:rPr>
              <a:t>(Perceivable) </a:t>
            </a:r>
            <a:endParaRPr sz="2800" b="1" dirty="0">
              <a:solidFill>
                <a:schemeClr val="tx1">
                  <a:lumMod val="90000"/>
                  <a:lumOff val="10000"/>
                </a:schemeClr>
              </a:solidFill>
              <a:latin typeface="+mn-ea"/>
              <a:ea typeface="+mn-ea"/>
            </a:endParaRPr>
          </a:p>
        </p:txBody>
      </p:sp>
      <p:sp>
        <p:nvSpPr>
          <p:cNvPr id="120" name="Shape"/>
          <p:cNvSpPr/>
          <p:nvPr/>
        </p:nvSpPr>
        <p:spPr>
          <a:xfrm>
            <a:off x="8556817" y="3830336"/>
            <a:ext cx="3629423"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1">
              <a:lumMod val="9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1" name="Shape"/>
          <p:cNvSpPr/>
          <p:nvPr/>
        </p:nvSpPr>
        <p:spPr>
          <a:xfrm flipH="1">
            <a:off x="12198939" y="3830336"/>
            <a:ext cx="3629422"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7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2" name="Shape"/>
          <p:cNvSpPr/>
          <p:nvPr/>
        </p:nvSpPr>
        <p:spPr>
          <a:xfrm rot="10800000">
            <a:off x="121989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3">
              <a:lumMod val="5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3" name="Shape"/>
          <p:cNvSpPr/>
          <p:nvPr/>
        </p:nvSpPr>
        <p:spPr>
          <a:xfrm rot="10800000" flipH="1">
            <a:off x="85556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2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4" name="Goal"/>
          <p:cNvSpPr txBox="1"/>
          <p:nvPr/>
        </p:nvSpPr>
        <p:spPr>
          <a:xfrm>
            <a:off x="10117202" y="6542162"/>
            <a:ext cx="4163476" cy="1827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ko-KR" altLang="en-US" b="1" spc="-300" dirty="0">
                <a:solidFill>
                  <a:schemeClr val="tx1">
                    <a:lumMod val="90000"/>
                    <a:lumOff val="10000"/>
                  </a:schemeClr>
                </a:solidFill>
                <a:latin typeface="+mn-ea"/>
              </a:rPr>
              <a:t>웹접근성 </a:t>
            </a:r>
            <a:endParaRPr lang="en-US" altLang="ko-KR" b="1" spc="-300" dirty="0">
              <a:solidFill>
                <a:schemeClr val="tx1">
                  <a:lumMod val="90000"/>
                  <a:lumOff val="10000"/>
                </a:schemeClr>
              </a:solidFill>
              <a:latin typeface="+mn-ea"/>
            </a:endParaRPr>
          </a:p>
          <a:p>
            <a:r>
              <a:rPr lang="en-US" altLang="ko-KR" b="1" spc="-300" dirty="0">
                <a:solidFill>
                  <a:schemeClr val="tx1">
                    <a:lumMod val="90000"/>
                    <a:lumOff val="10000"/>
                  </a:schemeClr>
                </a:solidFill>
                <a:latin typeface="+mn-ea"/>
              </a:rPr>
              <a:t>4</a:t>
            </a:r>
            <a:r>
              <a:rPr lang="ko-KR" altLang="en-US" b="1" spc="-300" dirty="0">
                <a:solidFill>
                  <a:schemeClr val="tx1">
                    <a:lumMod val="90000"/>
                    <a:lumOff val="10000"/>
                  </a:schemeClr>
                </a:solidFill>
                <a:latin typeface="+mn-ea"/>
              </a:rPr>
              <a:t>대 원칙</a:t>
            </a:r>
            <a:endParaRPr b="1" spc="-300" dirty="0">
              <a:solidFill>
                <a:schemeClr val="tx1">
                  <a:lumMod val="90000"/>
                  <a:lumOff val="10000"/>
                </a:schemeClr>
              </a:solidFill>
              <a:latin typeface="+mn-ea"/>
            </a:endParaRPr>
          </a:p>
        </p:txBody>
      </p:sp>
      <p:sp>
        <p:nvSpPr>
          <p:cNvPr id="125" name="A few words about this goal"/>
          <p:cNvSpPr txBox="1"/>
          <p:nvPr/>
        </p:nvSpPr>
        <p:spPr>
          <a:xfrm>
            <a:off x="10018112" y="8194574"/>
            <a:ext cx="4361654" cy="61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ctr">
              <a:lnSpc>
                <a:spcPct val="150000"/>
              </a:lnSpc>
              <a:defRPr sz="2000">
                <a:solidFill>
                  <a:srgbClr val="838383"/>
                </a:solidFill>
                <a:latin typeface="Noto Sans KR Bold"/>
                <a:ea typeface="Noto Sans KR Bold"/>
                <a:cs typeface="Noto Sans KR Bold"/>
                <a:sym typeface="Noto Sans KR Bold"/>
              </a:defRPr>
            </a:lvl1pPr>
          </a:lstStyle>
          <a:p>
            <a:r>
              <a:rPr lang="en-US" altLang="ko-KR" sz="2400" b="1" i="0" spc="-150" dirty="0">
                <a:solidFill>
                  <a:schemeClr val="accent3">
                    <a:lumMod val="25000"/>
                  </a:schemeClr>
                </a:solidFill>
                <a:effectLst/>
                <a:latin typeface="+mn-ea"/>
                <a:ea typeface="+mn-ea"/>
              </a:rPr>
              <a:t>4 </a:t>
            </a:r>
            <a:r>
              <a:rPr lang="ko-KR" altLang="en-US" sz="2400" b="1" i="0" spc="-150" dirty="0">
                <a:solidFill>
                  <a:schemeClr val="accent3">
                    <a:lumMod val="25000"/>
                  </a:schemeClr>
                </a:solidFill>
                <a:effectLst/>
                <a:latin typeface="+mn-ea"/>
                <a:ea typeface="+mn-ea"/>
              </a:rPr>
              <a:t>원칙</a:t>
            </a:r>
            <a:r>
              <a:rPr lang="en-US" altLang="ko-KR" sz="2400" b="1" i="0" spc="-150" dirty="0">
                <a:solidFill>
                  <a:schemeClr val="accent3">
                    <a:lumMod val="25000"/>
                  </a:schemeClr>
                </a:solidFill>
                <a:effectLst/>
                <a:latin typeface="+mn-ea"/>
                <a:ea typeface="+mn-ea"/>
              </a:rPr>
              <a:t>, 13 </a:t>
            </a:r>
            <a:r>
              <a:rPr lang="ko-KR" altLang="en-US" sz="2400" b="1" i="0" spc="-150" dirty="0">
                <a:solidFill>
                  <a:schemeClr val="accent3">
                    <a:lumMod val="25000"/>
                  </a:schemeClr>
                </a:solidFill>
                <a:effectLst/>
                <a:latin typeface="+mn-ea"/>
                <a:ea typeface="+mn-ea"/>
              </a:rPr>
              <a:t>지침</a:t>
            </a:r>
            <a:r>
              <a:rPr lang="en-US" altLang="ko-KR" sz="2400" b="1" i="0" spc="-150" dirty="0">
                <a:solidFill>
                  <a:schemeClr val="accent3">
                    <a:lumMod val="25000"/>
                  </a:schemeClr>
                </a:solidFill>
                <a:effectLst/>
                <a:latin typeface="+mn-ea"/>
                <a:ea typeface="+mn-ea"/>
              </a:rPr>
              <a:t>, 22 </a:t>
            </a:r>
            <a:r>
              <a:rPr lang="ko-KR" altLang="en-US" sz="2400" b="1" i="0" spc="-150" dirty="0">
                <a:solidFill>
                  <a:schemeClr val="accent3">
                    <a:lumMod val="25000"/>
                  </a:schemeClr>
                </a:solidFill>
                <a:effectLst/>
                <a:latin typeface="+mn-ea"/>
                <a:ea typeface="+mn-ea"/>
              </a:rPr>
              <a:t>검사</a:t>
            </a:r>
            <a:r>
              <a:rPr lang="en-US" altLang="ko-KR" b="1" dirty="0">
                <a:solidFill>
                  <a:schemeClr val="accent3">
                    <a:lumMod val="25000"/>
                  </a:schemeClr>
                </a:solidFill>
                <a:latin typeface="+mn-ea"/>
                <a:ea typeface="+mn-ea"/>
              </a:rPr>
              <a:t> </a:t>
            </a:r>
            <a:endParaRPr b="1" dirty="0">
              <a:solidFill>
                <a:schemeClr val="accent3">
                  <a:lumMod val="25000"/>
                </a:schemeClr>
              </a:solidFill>
              <a:latin typeface="+mn-ea"/>
              <a:ea typeface="+mn-ea"/>
            </a:endParaRPr>
          </a:p>
        </p:txBody>
      </p:sp>
      <p:sp>
        <p:nvSpPr>
          <p:cNvPr id="22" name="시장 세분화">
            <a:extLst>
              <a:ext uri="{FF2B5EF4-FFF2-40B4-BE49-F238E27FC236}">
                <a16:creationId xmlns:a16="http://schemas.microsoft.com/office/drawing/2014/main" id="{AE9808ED-BCBD-4F74-A104-E79EF87E4EB6}"/>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접근성 원칙</a:t>
            </a:r>
          </a:p>
        </p:txBody>
      </p:sp>
      <p:sp>
        <p:nvSpPr>
          <p:cNvPr id="25" name="직사각형 24">
            <a:extLst>
              <a:ext uri="{FF2B5EF4-FFF2-40B4-BE49-F238E27FC236}">
                <a16:creationId xmlns:a16="http://schemas.microsoft.com/office/drawing/2014/main" id="{55D0BE22-8C4D-4A49-B631-7E085CD5476B}"/>
              </a:ext>
            </a:extLst>
          </p:cNvPr>
          <p:cNvSpPr/>
          <p:nvPr/>
        </p:nvSpPr>
        <p:spPr>
          <a:xfrm>
            <a:off x="2176628" y="8590581"/>
            <a:ext cx="6716124" cy="2815487"/>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TextBox 25">
            <a:extLst>
              <a:ext uri="{FF2B5EF4-FFF2-40B4-BE49-F238E27FC236}">
                <a16:creationId xmlns:a16="http://schemas.microsoft.com/office/drawing/2014/main" id="{3FD6D7E1-FEB9-46F4-9A9C-26DB2E079292}"/>
              </a:ext>
            </a:extLst>
          </p:cNvPr>
          <p:cNvSpPr txBox="1"/>
          <p:nvPr/>
        </p:nvSpPr>
        <p:spPr>
          <a:xfrm>
            <a:off x="6146910" y="10729561"/>
            <a:ext cx="3308522" cy="42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800" b="1" i="0" dirty="0">
                <a:solidFill>
                  <a:srgbClr val="C00000"/>
                </a:solidFill>
                <a:effectLst/>
                <a:latin typeface="+mn-ea"/>
                <a:ea typeface="+mn-ea"/>
                <a:cs typeface="함초롬돋움" panose="02030504000101010101" pitchFamily="18" charset="-127"/>
              </a:rPr>
              <a:t>지침 </a:t>
            </a:r>
            <a:r>
              <a:rPr lang="en-US" altLang="ko-KR" sz="1800" b="1" dirty="0">
                <a:solidFill>
                  <a:srgbClr val="C00000"/>
                </a:solidFill>
                <a:latin typeface="+mn-ea"/>
                <a:ea typeface="+mn-ea"/>
                <a:cs typeface="함초롬돋움" panose="02030504000101010101" pitchFamily="18" charset="-127"/>
              </a:rPr>
              <a:t>4</a:t>
            </a:r>
            <a:r>
              <a:rPr lang="ko-KR" altLang="en-US" sz="1800" b="1" i="0" dirty="0">
                <a:solidFill>
                  <a:srgbClr val="C00000"/>
                </a:solidFill>
                <a:effectLst/>
                <a:latin typeface="+mn-ea"/>
                <a:ea typeface="+mn-ea"/>
                <a:cs typeface="함초롬돋움" panose="02030504000101010101" pitchFamily="18" charset="-127"/>
              </a:rPr>
              <a:t>개 검사항목 </a:t>
            </a:r>
            <a:r>
              <a:rPr lang="en-US" altLang="ko-KR" sz="1800" b="1" i="0" dirty="0">
                <a:solidFill>
                  <a:srgbClr val="C00000"/>
                </a:solidFill>
                <a:effectLst/>
                <a:latin typeface="+mn-ea"/>
                <a:ea typeface="+mn-ea"/>
                <a:cs typeface="함초롬돋움" panose="02030504000101010101" pitchFamily="18" charset="-127"/>
              </a:rPr>
              <a:t>6</a:t>
            </a:r>
            <a:r>
              <a:rPr lang="ko-KR" altLang="en-US" sz="1800" b="1" i="0" dirty="0">
                <a:solidFill>
                  <a:srgbClr val="C00000"/>
                </a:solidFill>
                <a:effectLst/>
                <a:latin typeface="+mn-ea"/>
                <a:ea typeface="+mn-ea"/>
                <a:cs typeface="함초롬돋움" panose="02030504000101010101" pitchFamily="18" charset="-127"/>
              </a:rPr>
              <a:t>개</a:t>
            </a:r>
            <a:endParaRPr lang="ko-KR" altLang="en-US" dirty="0"/>
          </a:p>
        </p:txBody>
      </p:sp>
    </p:spTree>
    <p:extLst>
      <p:ext uri="{BB962C8B-B14F-4D97-AF65-F5344CB8AC3E}">
        <p14:creationId xmlns:p14="http://schemas.microsoft.com/office/powerpoint/2010/main" val="401582022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32</a:t>
            </a:fld>
            <a:endParaRPr lang="en-KR"/>
          </a:p>
        </p:txBody>
      </p:sp>
      <p:sp>
        <p:nvSpPr>
          <p:cNvPr id="191" name="Perfomance"/>
          <p:cNvSpPr/>
          <p:nvPr/>
        </p:nvSpPr>
        <p:spPr>
          <a:xfrm>
            <a:off x="1401517" y="5460509"/>
            <a:ext cx="5348090" cy="218832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가독성</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2" name="Perfomance"/>
          <p:cNvSpPr/>
          <p:nvPr/>
        </p:nvSpPr>
        <p:spPr>
          <a:xfrm>
            <a:off x="6871743" y="5460510"/>
            <a:ext cx="5348089" cy="2188322"/>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예측 가능성</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3" name="Perfomance"/>
          <p:cNvSpPr/>
          <p:nvPr/>
        </p:nvSpPr>
        <p:spPr>
          <a:xfrm>
            <a:off x="12341968" y="5460509"/>
            <a:ext cx="5348089" cy="218832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콘텐츠의 논리성</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4" name="Performance"/>
          <p:cNvSpPr/>
          <p:nvPr/>
        </p:nvSpPr>
        <p:spPr>
          <a:xfrm>
            <a:off x="17812193" y="5460508"/>
            <a:ext cx="5348089" cy="2188323"/>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pPr algn="ctr" defTabSz="825500">
              <a:lnSpc>
                <a:spcPct val="100000"/>
              </a:lnSpc>
              <a:defRPr sz="2700">
                <a:solidFill>
                  <a:srgbClr val="232323"/>
                </a:solidFill>
                <a:latin typeface="Noto Sans KR Bold"/>
                <a:ea typeface="Noto Sans KR Bold"/>
                <a:cs typeface="Noto Sans KR Bold"/>
                <a:sym typeface="Noto Sans KR Bold"/>
              </a:defRPr>
            </a:pP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입력 도움</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5" name="Lorem ipsum dolor sit amet, his ad blandit phaedrum eime ridk mnesarchui eu facer prompta oportere ius. In maioru"/>
          <p:cNvSpPr txBox="1"/>
          <p:nvPr/>
        </p:nvSpPr>
        <p:spPr>
          <a:xfrm>
            <a:off x="1605757" y="7743315"/>
            <a:ext cx="5046621" cy="98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3.1.1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기본 언어 표시</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주로 사용하는 언어를 명시해야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96" name="1"/>
          <p:cNvSpPr txBox="1"/>
          <p:nvPr/>
        </p:nvSpPr>
        <p:spPr>
          <a:xfrm>
            <a:off x="3536149" y="5869089"/>
            <a:ext cx="1163213"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spc="-150" dirty="0">
                <a:latin typeface="+mn-ea"/>
              </a:rPr>
              <a:t>3.</a:t>
            </a:r>
            <a:r>
              <a:rPr sz="4800" spc="-150" dirty="0">
                <a:latin typeface="+mn-ea"/>
              </a:rPr>
              <a:t>1</a:t>
            </a:r>
          </a:p>
        </p:txBody>
      </p:sp>
      <p:sp>
        <p:nvSpPr>
          <p:cNvPr id="197" name="2"/>
          <p:cNvSpPr txBox="1"/>
          <p:nvPr/>
        </p:nvSpPr>
        <p:spPr>
          <a:xfrm>
            <a:off x="9023389" y="5869089"/>
            <a:ext cx="1290599"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spc="-150" dirty="0">
                <a:latin typeface="+mn-ea"/>
              </a:rPr>
              <a:t>3.2</a:t>
            </a:r>
            <a:endParaRPr sz="4800" spc="-150" dirty="0">
              <a:latin typeface="+mn-ea"/>
            </a:endParaRPr>
          </a:p>
        </p:txBody>
      </p:sp>
      <p:sp>
        <p:nvSpPr>
          <p:cNvPr id="198" name="3"/>
          <p:cNvSpPr txBox="1"/>
          <p:nvPr/>
        </p:nvSpPr>
        <p:spPr>
          <a:xfrm>
            <a:off x="14584015" y="5869088"/>
            <a:ext cx="1177933" cy="136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spc="-150" dirty="0">
                <a:latin typeface="+mn-ea"/>
              </a:rPr>
              <a:t>3.</a:t>
            </a:r>
            <a:r>
              <a:rPr sz="4800" spc="-150" dirty="0">
                <a:latin typeface="+mn-ea"/>
              </a:rPr>
              <a:t>3</a:t>
            </a:r>
          </a:p>
        </p:txBody>
      </p:sp>
      <p:sp>
        <p:nvSpPr>
          <p:cNvPr id="199" name="4"/>
          <p:cNvSpPr txBox="1"/>
          <p:nvPr/>
        </p:nvSpPr>
        <p:spPr>
          <a:xfrm>
            <a:off x="20123777" y="5869088"/>
            <a:ext cx="1026387"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en-US" sz="4800" dirty="0">
                <a:latin typeface="+mn-ea"/>
              </a:rPr>
              <a:t>3.</a:t>
            </a:r>
            <a:r>
              <a:rPr sz="4800" dirty="0">
                <a:latin typeface="+mn-ea"/>
              </a:rPr>
              <a:t>4</a:t>
            </a:r>
          </a:p>
        </p:txBody>
      </p:sp>
      <p:sp>
        <p:nvSpPr>
          <p:cNvPr id="16" name="우리의 성과">
            <a:extLst>
              <a:ext uri="{FF2B5EF4-FFF2-40B4-BE49-F238E27FC236}">
                <a16:creationId xmlns:a16="http://schemas.microsoft.com/office/drawing/2014/main" id="{8DFE5A81-223E-44C0-B118-7ED64F69B8A2}"/>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 name="TextBox 16">
            <a:extLst>
              <a:ext uri="{FF2B5EF4-FFF2-40B4-BE49-F238E27FC236}">
                <a16:creationId xmlns:a16="http://schemas.microsoft.com/office/drawing/2014/main" id="{4A6A7366-1268-41B0-A68E-3C8A5EAF7589}"/>
              </a:ext>
            </a:extLst>
          </p:cNvPr>
          <p:cNvSpPr txBox="1"/>
          <p:nvPr/>
        </p:nvSpPr>
        <p:spPr>
          <a:xfrm>
            <a:off x="1594446" y="3350732"/>
            <a:ext cx="9996192" cy="15542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가독성</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읽고 이해하기 쉬워야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3.2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예측 가능성</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콘텐츠의 기능과 실행 결과는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예측 가능해야</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3.3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콘텐츠의 논리성</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논리적으로 구성해야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3.4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 도움</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입력 오류를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방지하거나 정정할 수 있어야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8" name="직사각형 17">
            <a:extLst>
              <a:ext uri="{FF2B5EF4-FFF2-40B4-BE49-F238E27FC236}">
                <a16:creationId xmlns:a16="http://schemas.microsoft.com/office/drawing/2014/main" id="{AEE37991-25C9-410D-97D7-7FD0441707E0}"/>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Lorem ipsum dolor sit amet, his ad blandit phaedrum eime ridk mnesarchui eu facer prompta oportere ius. In maioru">
            <a:extLst>
              <a:ext uri="{FF2B5EF4-FFF2-40B4-BE49-F238E27FC236}">
                <a16:creationId xmlns:a16="http://schemas.microsoft.com/office/drawing/2014/main" id="{6E0F05ED-9AA2-46E0-902C-459744625105}"/>
              </a:ext>
            </a:extLst>
          </p:cNvPr>
          <p:cNvSpPr txBox="1"/>
          <p:nvPr/>
        </p:nvSpPr>
        <p:spPr>
          <a:xfrm>
            <a:off x="7047911" y="7811144"/>
            <a:ext cx="5046621" cy="1431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85000" lnSpcReduction="10000"/>
          </a:bodyPr>
          <a:lstStyle>
            <a:lvl1pPr>
              <a:lnSpc>
                <a:spcPct val="150000"/>
              </a:lnSpc>
              <a:defRPr sz="2000">
                <a:solidFill>
                  <a:srgbClr val="838383"/>
                </a:solidFill>
              </a:defRPr>
            </a:lvl1pPr>
          </a:lstStyle>
          <a:p>
            <a:r>
              <a:rPr 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3.2.1 </a:t>
            </a:r>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사용자 요구에 따른 실행</a:t>
            </a:r>
            <a:endParaRPr lang="en-US" altLang="ko-K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900" spc="-150" dirty="0">
                <a:latin typeface="함초롬돋움" panose="02030504000101010101" pitchFamily="18" charset="-127"/>
                <a:ea typeface="함초롬돋움" panose="02030504000101010101" pitchFamily="18" charset="-127"/>
                <a:cs typeface="함초롬돋움" panose="02030504000101010101" pitchFamily="18" charset="-127"/>
              </a:rPr>
              <a:t>사용자가 의도하지 않은 기능 </a:t>
            </a:r>
            <a:r>
              <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900" spc="-150" dirty="0">
                <a:latin typeface="함초롬돋움" panose="02030504000101010101" pitchFamily="18" charset="-127"/>
                <a:ea typeface="함초롬돋움" panose="02030504000101010101" pitchFamily="18" charset="-127"/>
                <a:cs typeface="함초롬돋움" panose="02030504000101010101" pitchFamily="18" charset="-127"/>
              </a:rPr>
              <a:t>새 창</a:t>
            </a:r>
            <a:r>
              <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900" spc="-150" dirty="0">
                <a:latin typeface="함초롬돋움" panose="02030504000101010101" pitchFamily="18" charset="-127"/>
                <a:ea typeface="함초롬돋움" panose="02030504000101010101" pitchFamily="18" charset="-127"/>
                <a:cs typeface="함초롬돋움" panose="02030504000101010101" pitchFamily="18" charset="-127"/>
              </a:rPr>
              <a:t>초점 변화 등</a:t>
            </a:r>
            <a:r>
              <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900" spc="-150" dirty="0">
                <a:latin typeface="함초롬돋움" panose="02030504000101010101" pitchFamily="18" charset="-127"/>
                <a:ea typeface="함초롬돋움" panose="02030504000101010101" pitchFamily="18" charset="-127"/>
                <a:cs typeface="함초롬돋움" panose="02030504000101010101" pitchFamily="18" charset="-127"/>
              </a:rPr>
              <a:t>은 실행되지 </a:t>
            </a:r>
            <a:endPar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ko-KR" altLang="en-US" sz="1900" spc="-150" dirty="0">
                <a:latin typeface="함초롬돋움" panose="02030504000101010101" pitchFamily="18" charset="-127"/>
                <a:ea typeface="함초롬돋움" panose="02030504000101010101" pitchFamily="18" charset="-127"/>
                <a:cs typeface="함초롬돋움" panose="02030504000101010101" pitchFamily="18" charset="-127"/>
              </a:rPr>
              <a:t>않아야 한다</a:t>
            </a:r>
            <a:r>
              <a:rPr lang="en-US" altLang="ko-KR" sz="19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9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7" name="Lorem ipsum dolor sit amet, his ad blandit phaedrum eime ridk mnesarchui eu facer prompta oportere ius. In maioru">
            <a:extLst>
              <a:ext uri="{FF2B5EF4-FFF2-40B4-BE49-F238E27FC236}">
                <a16:creationId xmlns:a16="http://schemas.microsoft.com/office/drawing/2014/main" id="{C6F40A83-A21D-4AD3-89B5-A2C144A3722F}"/>
              </a:ext>
            </a:extLst>
          </p:cNvPr>
          <p:cNvSpPr txBox="1"/>
          <p:nvPr/>
        </p:nvSpPr>
        <p:spPr>
          <a:xfrm>
            <a:off x="12492701" y="7811144"/>
            <a:ext cx="5046621" cy="1518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a:lnSpc>
                <a:spcPct val="170000"/>
              </a:lnSpc>
            </a:pPr>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3.3.1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콘텐츠의 선형화</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700" b="1"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콘텐츠는 논리적인 순서로 제공해야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Lorem ipsum dolor sit amet, his ad blandit phaedrum eime ridk mnesarchui eu facer prompta oportere ius. In maioru">
            <a:extLst>
              <a:ext uri="{FF2B5EF4-FFF2-40B4-BE49-F238E27FC236}">
                <a16:creationId xmlns:a16="http://schemas.microsoft.com/office/drawing/2014/main" id="{CD8CDE92-7E05-46BB-A6D4-7552336D22B7}"/>
              </a:ext>
            </a:extLst>
          </p:cNvPr>
          <p:cNvSpPr txBox="1"/>
          <p:nvPr/>
        </p:nvSpPr>
        <p:spPr>
          <a:xfrm>
            <a:off x="18113661" y="7897537"/>
            <a:ext cx="5046621" cy="112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3.4.1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레이블 제공</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사용자 입력에는 대응하는 레이블을 제공해야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Lorem ipsum dolor sit amet, his ad blandit phaedrum eime ridk mnesarchui eu facer prompta oportere ius. In maioru">
            <a:extLst>
              <a:ext uri="{FF2B5EF4-FFF2-40B4-BE49-F238E27FC236}">
                <a16:creationId xmlns:a16="http://schemas.microsoft.com/office/drawing/2014/main" id="{BA6904FE-3E30-414E-99E9-32208045AFD9}"/>
              </a:ext>
            </a:extLst>
          </p:cNvPr>
          <p:cNvSpPr txBox="1"/>
          <p:nvPr/>
        </p:nvSpPr>
        <p:spPr>
          <a:xfrm>
            <a:off x="18113661" y="9242854"/>
            <a:ext cx="5046621" cy="1128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3.4.2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오류 정정</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입력 오류를 정정할 수 있는 방법을 제공해야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6" name="Lorem ipsum dolor sit amet, his ad blandit phaedrum eime ridk mnesarchui eu facer prompta oportere ius. In maioru">
            <a:extLst>
              <a:ext uri="{FF2B5EF4-FFF2-40B4-BE49-F238E27FC236}">
                <a16:creationId xmlns:a16="http://schemas.microsoft.com/office/drawing/2014/main" id="{C8291ADE-78D8-456B-B270-6B05540D1090}"/>
              </a:ext>
            </a:extLst>
          </p:cNvPr>
          <p:cNvSpPr txBox="1"/>
          <p:nvPr/>
        </p:nvSpPr>
        <p:spPr>
          <a:xfrm>
            <a:off x="12490065" y="9205784"/>
            <a:ext cx="5046621" cy="1518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a:lnSpc>
                <a:spcPct val="170000"/>
              </a:lnSpc>
            </a:pPr>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3.3.2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표의 구성</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700" b="1"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표는 이해하기 쉽게 구성해야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Tree>
    <p:extLst>
      <p:ext uri="{BB962C8B-B14F-4D97-AF65-F5344CB8AC3E}">
        <p14:creationId xmlns:p14="http://schemas.microsoft.com/office/powerpoint/2010/main" val="184703557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33</a:t>
            </a:fld>
            <a:endParaRPr lang="en-K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3.1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가독성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주로 사용하는 언어를 명시해야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3.1.1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기본 언어 표시</a:t>
            </a:r>
          </a:p>
        </p:txBody>
      </p:sp>
      <p:sp>
        <p:nvSpPr>
          <p:cNvPr id="29" name="직사각형 28">
            <a:extLst>
              <a:ext uri="{FF2B5EF4-FFF2-40B4-BE49-F238E27FC236}">
                <a16:creationId xmlns:a16="http://schemas.microsoft.com/office/drawing/2014/main" id="{15482020-D6C5-4129-BAC1-6B756DE764B0}"/>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프레임</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 frame, iframe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등</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으로 제공되는 웹 페이지에도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lang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속성을 반드시 제공해야한다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34" name="직사각형 33">
            <a:extLst>
              <a:ext uri="{FF2B5EF4-FFF2-40B4-BE49-F238E27FC236}">
                <a16:creationId xmlns:a16="http://schemas.microsoft.com/office/drawing/2014/main" id="{11DD1ACB-8ABE-4AF1-B06B-ECF9B1BB2E8A}"/>
              </a:ext>
            </a:extLst>
          </p:cNvPr>
          <p:cNvSpPr/>
          <p:nvPr/>
        </p:nvSpPr>
        <p:spPr>
          <a:xfrm>
            <a:off x="1738926" y="5966612"/>
            <a:ext cx="8443042" cy="4257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문서 타입에 맞는 기본 언어를 명시해야 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HTML5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기준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&lt;!</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DOCTYPE html&gt;</a:t>
            </a:r>
          </a:p>
          <a:p>
            <a:pPr algn="l" fontAlgn="ctr">
              <a:lnSpc>
                <a:spcPct val="150000"/>
              </a:lnSpc>
            </a:pPr>
            <a:r>
              <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&lt;</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html lang=“ko”&gt;</a:t>
            </a:r>
            <a:endParaRPr lang="en-US" altLang="ko-KR" sz="1800" b="0" i="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한국어 </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ko /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영어 </a:t>
            </a:r>
            <a:r>
              <a:rPr lang="en-US" altLang="ko-KR" sz="1800" b="0" i="0" spc="-150" dirty="0" err="1">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en</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중국어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z</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n</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일본어 </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ja /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프랑스어 </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Fr /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독일어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De /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이탈리아어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it /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스페인어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es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등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주로 사용하는 언어 명시</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 </a:t>
            </a:r>
          </a:p>
          <a:p>
            <a:pPr algn="l" fontAlgn="ctr">
              <a:lnSpc>
                <a:spcPct val="150000"/>
              </a:lnSpc>
            </a:pP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4" name="그림 3">
            <a:extLst>
              <a:ext uri="{FF2B5EF4-FFF2-40B4-BE49-F238E27FC236}">
                <a16:creationId xmlns:a16="http://schemas.microsoft.com/office/drawing/2014/main" id="{F44EA377-1B04-4E5A-B52F-36AD197F7668}"/>
              </a:ext>
            </a:extLst>
          </p:cNvPr>
          <p:cNvPicPr>
            <a:picLocks noChangeAspect="1"/>
          </p:cNvPicPr>
          <p:nvPr/>
        </p:nvPicPr>
        <p:blipFill>
          <a:blip r:embed="rId3"/>
          <a:stretch>
            <a:fillRect/>
          </a:stretch>
        </p:blipFill>
        <p:spPr>
          <a:xfrm>
            <a:off x="10969285" y="4114936"/>
            <a:ext cx="12421223" cy="1995119"/>
          </a:xfrm>
          <a:prstGeom prst="rect">
            <a:avLst/>
          </a:prstGeom>
        </p:spPr>
      </p:pic>
      <p:pic>
        <p:nvPicPr>
          <p:cNvPr id="7" name="그림 6">
            <a:extLst>
              <a:ext uri="{FF2B5EF4-FFF2-40B4-BE49-F238E27FC236}">
                <a16:creationId xmlns:a16="http://schemas.microsoft.com/office/drawing/2014/main" id="{8EFE46A6-19BC-4736-B66F-696C04E1CD13}"/>
              </a:ext>
            </a:extLst>
          </p:cNvPr>
          <p:cNvPicPr>
            <a:picLocks noChangeAspect="1"/>
          </p:cNvPicPr>
          <p:nvPr/>
        </p:nvPicPr>
        <p:blipFill>
          <a:blip r:embed="rId4"/>
          <a:stretch>
            <a:fillRect/>
          </a:stretch>
        </p:blipFill>
        <p:spPr>
          <a:xfrm>
            <a:off x="10969285" y="6298118"/>
            <a:ext cx="10997738" cy="2162665"/>
          </a:xfrm>
          <a:prstGeom prst="rect">
            <a:avLst/>
          </a:prstGeom>
        </p:spPr>
      </p:pic>
      <p:sp>
        <p:nvSpPr>
          <p:cNvPr id="26" name="직사각형 25">
            <a:extLst>
              <a:ext uri="{FF2B5EF4-FFF2-40B4-BE49-F238E27FC236}">
                <a16:creationId xmlns:a16="http://schemas.microsoft.com/office/drawing/2014/main" id="{478C7ACF-F32A-4DAF-BC24-7D3893A5489F}"/>
              </a:ext>
            </a:extLst>
          </p:cNvPr>
          <p:cNvSpPr/>
          <p:nvPr/>
        </p:nvSpPr>
        <p:spPr>
          <a:xfrm>
            <a:off x="10836877" y="6273404"/>
            <a:ext cx="3404777" cy="96695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9" name="그림 8">
            <a:extLst>
              <a:ext uri="{FF2B5EF4-FFF2-40B4-BE49-F238E27FC236}">
                <a16:creationId xmlns:a16="http://schemas.microsoft.com/office/drawing/2014/main" id="{98341A3D-3F3D-46DD-9A37-AE9F3C2D51A5}"/>
              </a:ext>
            </a:extLst>
          </p:cNvPr>
          <p:cNvPicPr>
            <a:picLocks noChangeAspect="1"/>
          </p:cNvPicPr>
          <p:nvPr/>
        </p:nvPicPr>
        <p:blipFill>
          <a:blip r:embed="rId5"/>
          <a:stretch>
            <a:fillRect/>
          </a:stretch>
        </p:blipFill>
        <p:spPr>
          <a:xfrm>
            <a:off x="10836878" y="8577523"/>
            <a:ext cx="8362950" cy="1381125"/>
          </a:xfrm>
          <a:prstGeom prst="rect">
            <a:avLst/>
          </a:prstGeom>
        </p:spPr>
      </p:pic>
      <p:sp>
        <p:nvSpPr>
          <p:cNvPr id="35" name="직사각형 34">
            <a:extLst>
              <a:ext uri="{FF2B5EF4-FFF2-40B4-BE49-F238E27FC236}">
                <a16:creationId xmlns:a16="http://schemas.microsoft.com/office/drawing/2014/main" id="{7346798B-9FFC-4F81-8EB5-1DE3EA8F76DE}"/>
              </a:ext>
            </a:extLst>
          </p:cNvPr>
          <p:cNvSpPr/>
          <p:nvPr/>
        </p:nvSpPr>
        <p:spPr>
          <a:xfrm>
            <a:off x="10725665" y="8460782"/>
            <a:ext cx="2854411" cy="79881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6" name="직사각형 35">
            <a:extLst>
              <a:ext uri="{FF2B5EF4-FFF2-40B4-BE49-F238E27FC236}">
                <a16:creationId xmlns:a16="http://schemas.microsoft.com/office/drawing/2014/main" id="{C6341D33-7583-46B9-8BB5-018058656E26}"/>
              </a:ext>
            </a:extLst>
          </p:cNvPr>
          <p:cNvSpPr/>
          <p:nvPr/>
        </p:nvSpPr>
        <p:spPr>
          <a:xfrm>
            <a:off x="8911386" y="6460121"/>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37" name="직사각형 36">
            <a:extLst>
              <a:ext uri="{FF2B5EF4-FFF2-40B4-BE49-F238E27FC236}">
                <a16:creationId xmlns:a16="http://schemas.microsoft.com/office/drawing/2014/main" id="{2F3F9BC1-1C30-4E35-91D5-4A886C36C357}"/>
              </a:ext>
            </a:extLst>
          </p:cNvPr>
          <p:cNvSpPr/>
          <p:nvPr/>
        </p:nvSpPr>
        <p:spPr>
          <a:xfrm>
            <a:off x="1594447" y="7755123"/>
            <a:ext cx="2495640" cy="39941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0" name="TextBox 19">
            <a:extLst>
              <a:ext uri="{FF2B5EF4-FFF2-40B4-BE49-F238E27FC236}">
                <a16:creationId xmlns:a16="http://schemas.microsoft.com/office/drawing/2014/main" id="{449DA4EB-5E25-4CCC-9934-DF5F00FDC536}"/>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3.1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가독성</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읽고 이해하기 쉬워야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Tree>
    <p:extLst>
      <p:ext uri="{BB962C8B-B14F-4D97-AF65-F5344CB8AC3E}">
        <p14:creationId xmlns:p14="http://schemas.microsoft.com/office/powerpoint/2010/main" val="3834426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그림 41">
            <a:extLst>
              <a:ext uri="{FF2B5EF4-FFF2-40B4-BE49-F238E27FC236}">
                <a16:creationId xmlns:a16="http://schemas.microsoft.com/office/drawing/2014/main" id="{70C4DDAB-5FB7-4CE5-BBE3-49C07105C52A}"/>
              </a:ext>
            </a:extLst>
          </p:cNvPr>
          <p:cNvPicPr>
            <a:picLocks noChangeAspect="1"/>
          </p:cNvPicPr>
          <p:nvPr/>
        </p:nvPicPr>
        <p:blipFill>
          <a:blip r:embed="rId3"/>
          <a:stretch>
            <a:fillRect/>
          </a:stretch>
        </p:blipFill>
        <p:spPr>
          <a:xfrm>
            <a:off x="10590898" y="4858702"/>
            <a:ext cx="13115539" cy="2505563"/>
          </a:xfrm>
          <a:prstGeom prst="rect">
            <a:avLst/>
          </a:prstGeom>
        </p:spPr>
      </p:pic>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34</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 – 3.2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예측 가능성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사용자가 의도하지 않은 기능</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새 창</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초점 변화 등</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은 실행되지 않아야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3.2.1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사용자 요구에 따른 실행</a:t>
            </a: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3.2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예측 가능성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콘텐츠의 기능과 실행 결과는 예측 가능해야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111484"/>
            <a:ext cx="844304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사용자가 실행하지 않은 상황에서 예측하지 않은 새 창이 열리는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웹 페이지 시작 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새 창 또는 화면을 가리는 레이어 팝업을 제공하는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사용자가 의도하지 않은 초점 변화나 기능이 발생되어 맥락상 불편을 주는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서식의 값을 변경하는 것만으로 다른 페이지로 이동하거나 현재 페이지가 완전히 바뀌면 안된다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11" name="그림 10">
            <a:extLst>
              <a:ext uri="{FF2B5EF4-FFF2-40B4-BE49-F238E27FC236}">
                <a16:creationId xmlns:a16="http://schemas.microsoft.com/office/drawing/2014/main" id="{8BEA2B89-D616-4DC5-ACA6-BB283032F0E9}"/>
              </a:ext>
            </a:extLst>
          </p:cNvPr>
          <p:cNvPicPr>
            <a:picLocks noChangeAspect="1"/>
          </p:cNvPicPr>
          <p:nvPr/>
        </p:nvPicPr>
        <p:blipFill>
          <a:blip r:embed="rId4"/>
          <a:stretch>
            <a:fillRect/>
          </a:stretch>
        </p:blipFill>
        <p:spPr>
          <a:xfrm>
            <a:off x="10590899" y="3336975"/>
            <a:ext cx="13211175" cy="1371600"/>
          </a:xfrm>
          <a:prstGeom prst="rect">
            <a:avLst/>
          </a:prstGeom>
        </p:spPr>
      </p:pic>
      <p:sp>
        <p:nvSpPr>
          <p:cNvPr id="39" name="직사각형 38">
            <a:extLst>
              <a:ext uri="{FF2B5EF4-FFF2-40B4-BE49-F238E27FC236}">
                <a16:creationId xmlns:a16="http://schemas.microsoft.com/office/drawing/2014/main" id="{FF3D48F0-0F92-4785-9A31-4FE9CE4E4F92}"/>
              </a:ext>
            </a:extLst>
          </p:cNvPr>
          <p:cNvSpPr/>
          <p:nvPr/>
        </p:nvSpPr>
        <p:spPr>
          <a:xfrm>
            <a:off x="22032097" y="3312261"/>
            <a:ext cx="1544595" cy="77796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0" name="직사각형 39">
            <a:extLst>
              <a:ext uri="{FF2B5EF4-FFF2-40B4-BE49-F238E27FC236}">
                <a16:creationId xmlns:a16="http://schemas.microsoft.com/office/drawing/2014/main" id="{F2269895-449E-4438-AAB0-4A880C12D665}"/>
              </a:ext>
            </a:extLst>
          </p:cNvPr>
          <p:cNvSpPr/>
          <p:nvPr/>
        </p:nvSpPr>
        <p:spPr>
          <a:xfrm>
            <a:off x="11604707" y="5965401"/>
            <a:ext cx="718404" cy="76903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1" name="직사각형 40">
            <a:extLst>
              <a:ext uri="{FF2B5EF4-FFF2-40B4-BE49-F238E27FC236}">
                <a16:creationId xmlns:a16="http://schemas.microsoft.com/office/drawing/2014/main" id="{2571C1E9-66A9-46CA-A4B5-A0D194F5E752}"/>
              </a:ext>
            </a:extLst>
          </p:cNvPr>
          <p:cNvSpPr/>
          <p:nvPr/>
        </p:nvSpPr>
        <p:spPr>
          <a:xfrm>
            <a:off x="16401535" y="5631690"/>
            <a:ext cx="4716161" cy="479793"/>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3" name="직사각형 42">
            <a:extLst>
              <a:ext uri="{FF2B5EF4-FFF2-40B4-BE49-F238E27FC236}">
                <a16:creationId xmlns:a16="http://schemas.microsoft.com/office/drawing/2014/main" id="{30B73788-0D79-452F-8852-A2B32EAD30A4}"/>
              </a:ext>
            </a:extLst>
          </p:cNvPr>
          <p:cNvSpPr/>
          <p:nvPr/>
        </p:nvSpPr>
        <p:spPr>
          <a:xfrm>
            <a:off x="11073436" y="7514392"/>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44" name="Lorem ipsum dolor sit amet, his ad blandit phaedrum eime ridk mnesarchui eu facer prompta oportere ius. In maioru">
            <a:extLst>
              <a:ext uri="{FF2B5EF4-FFF2-40B4-BE49-F238E27FC236}">
                <a16:creationId xmlns:a16="http://schemas.microsoft.com/office/drawing/2014/main" id="{26115D01-C346-4A63-B364-A34405D1B633}"/>
              </a:ext>
            </a:extLst>
          </p:cNvPr>
          <p:cNvSpPr txBox="1"/>
          <p:nvPr/>
        </p:nvSpPr>
        <p:spPr>
          <a:xfrm>
            <a:off x="11590638" y="7924761"/>
            <a:ext cx="1056502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링크는 제공되었으나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 값과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target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 값 누락 </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사용자가 클릭 시 현재 창에 갑자기 예측 불가능한 다른 사이트가  뜨는 상황이 발생하게 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45" name="직사각형 44">
            <a:extLst>
              <a:ext uri="{FF2B5EF4-FFF2-40B4-BE49-F238E27FC236}">
                <a16:creationId xmlns:a16="http://schemas.microsoft.com/office/drawing/2014/main" id="{23602572-BC94-459B-8959-E61F25B99B9C}"/>
              </a:ext>
            </a:extLst>
          </p:cNvPr>
          <p:cNvSpPr/>
          <p:nvPr/>
        </p:nvSpPr>
        <p:spPr>
          <a:xfrm>
            <a:off x="11154009" y="9156234"/>
            <a:ext cx="20759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46" name="Lorem ipsum dolor sit amet, his ad blandit phaedrum eime ridk mnesarchui eu facer prompta oportere ius. In maioru">
            <a:extLst>
              <a:ext uri="{FF2B5EF4-FFF2-40B4-BE49-F238E27FC236}">
                <a16:creationId xmlns:a16="http://schemas.microsoft.com/office/drawing/2014/main" id="{A0808476-35F1-4204-BBFE-A539E43957BA}"/>
              </a:ext>
            </a:extLst>
          </p:cNvPr>
          <p:cNvSpPr txBox="1"/>
          <p:nvPr/>
        </p:nvSpPr>
        <p:spPr>
          <a:xfrm>
            <a:off x="11609474" y="9669530"/>
            <a:ext cx="1056502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&lt;a</a:t>
            </a:r>
            <a:r>
              <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href</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hlinkClick r:id="rId5"/>
              </a:rPr>
              <a:t>“https://ko-kr.facebook.com /</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target=“_blank” </a:t>
            </a:r>
            <a:r>
              <a:rPr lang="en-US" altLang="ko-KR" sz="180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titie</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페이스북 사이트 새 창 열림</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”&gt;</a:t>
            </a:r>
            <a:endPar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47" name="직사각형 46">
            <a:extLst>
              <a:ext uri="{FF2B5EF4-FFF2-40B4-BE49-F238E27FC236}">
                <a16:creationId xmlns:a16="http://schemas.microsoft.com/office/drawing/2014/main" id="{51D35BD4-9AC2-4AC4-BF50-D56DB7FBF281}"/>
              </a:ext>
            </a:extLst>
          </p:cNvPr>
          <p:cNvSpPr/>
          <p:nvPr/>
        </p:nvSpPr>
        <p:spPr>
          <a:xfrm>
            <a:off x="11590637" y="9661085"/>
            <a:ext cx="9848335" cy="614928"/>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9905060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35</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3.3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콘텐츠의 논리성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논리적인 순서로 제공해야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3.3.1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콘텐츠의 선형화</a:t>
            </a: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3.3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콘텐츠의 논리성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논리적으로 구성해야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179760"/>
            <a:ext cx="8443042"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콘텐츠의 순서를 논리적으로 제공하지 않아 전후 맥락을 이해할 수 없는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콘텐츠의 구조를 논리적으로 제공하지 않아 주종 관계를 이해할 수 없는</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4" name="그림 3">
            <a:extLst>
              <a:ext uri="{FF2B5EF4-FFF2-40B4-BE49-F238E27FC236}">
                <a16:creationId xmlns:a16="http://schemas.microsoft.com/office/drawing/2014/main" id="{6D482EDC-710D-49FE-A7BA-754E73BC3814}"/>
              </a:ext>
            </a:extLst>
          </p:cNvPr>
          <p:cNvPicPr>
            <a:picLocks noChangeAspect="1"/>
          </p:cNvPicPr>
          <p:nvPr/>
        </p:nvPicPr>
        <p:blipFill>
          <a:blip r:embed="rId3"/>
          <a:stretch>
            <a:fillRect/>
          </a:stretch>
        </p:blipFill>
        <p:spPr>
          <a:xfrm>
            <a:off x="11057109" y="3382509"/>
            <a:ext cx="8201025" cy="4600575"/>
          </a:xfrm>
          <a:prstGeom prst="rect">
            <a:avLst/>
          </a:prstGeom>
        </p:spPr>
      </p:pic>
      <p:sp>
        <p:nvSpPr>
          <p:cNvPr id="13" name="Lorem ipsum dolor sit amet, his ad blandit phaedrum eime ridk mnesarchui eu facer prompta oportere ius. In maioru">
            <a:extLst>
              <a:ext uri="{FF2B5EF4-FFF2-40B4-BE49-F238E27FC236}">
                <a16:creationId xmlns:a16="http://schemas.microsoft.com/office/drawing/2014/main" id="{94DB0994-21A3-4C0D-80D2-27922B2E8748}"/>
              </a:ext>
            </a:extLst>
          </p:cNvPr>
          <p:cNvSpPr txBox="1"/>
          <p:nvPr/>
        </p:nvSpPr>
        <p:spPr>
          <a:xfrm>
            <a:off x="11590638" y="7924762"/>
            <a:ext cx="10565027" cy="576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제목과 내용을 연결하여 제공해 내용을 직관적으로 이해할 수 있게 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주종관계 명확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14" name="직사각형 13">
            <a:extLst>
              <a:ext uri="{FF2B5EF4-FFF2-40B4-BE49-F238E27FC236}">
                <a16:creationId xmlns:a16="http://schemas.microsoft.com/office/drawing/2014/main" id="{75D68FE9-3B32-4A4A-8C29-ADD4D5F2F514}"/>
              </a:ext>
            </a:extLst>
          </p:cNvPr>
          <p:cNvSpPr/>
          <p:nvPr/>
        </p:nvSpPr>
        <p:spPr>
          <a:xfrm>
            <a:off x="11998411" y="3415022"/>
            <a:ext cx="1334529" cy="38120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6" name="직사각형 15">
            <a:extLst>
              <a:ext uri="{FF2B5EF4-FFF2-40B4-BE49-F238E27FC236}">
                <a16:creationId xmlns:a16="http://schemas.microsoft.com/office/drawing/2014/main" id="{CEA05373-AFD9-4D3F-B8A9-1EEA46CBBD20}"/>
              </a:ext>
            </a:extLst>
          </p:cNvPr>
          <p:cNvSpPr/>
          <p:nvPr/>
        </p:nvSpPr>
        <p:spPr>
          <a:xfrm>
            <a:off x="12004526" y="2908316"/>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주</a:t>
            </a:r>
            <a:endPar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17" name="직사각형 16">
            <a:extLst>
              <a:ext uri="{FF2B5EF4-FFF2-40B4-BE49-F238E27FC236}">
                <a16:creationId xmlns:a16="http://schemas.microsoft.com/office/drawing/2014/main" id="{F0E133CA-0192-4453-A289-D3A232DD7F21}"/>
              </a:ext>
            </a:extLst>
          </p:cNvPr>
          <p:cNvSpPr/>
          <p:nvPr/>
        </p:nvSpPr>
        <p:spPr>
          <a:xfrm>
            <a:off x="11025710" y="3923879"/>
            <a:ext cx="8232424" cy="3873235"/>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8" name="직사각형 17">
            <a:extLst>
              <a:ext uri="{FF2B5EF4-FFF2-40B4-BE49-F238E27FC236}">
                <a16:creationId xmlns:a16="http://schemas.microsoft.com/office/drawing/2014/main" id="{022C5B7F-B3D6-4020-AC1E-655242E33F5F}"/>
              </a:ext>
            </a:extLst>
          </p:cNvPr>
          <p:cNvSpPr/>
          <p:nvPr/>
        </p:nvSpPr>
        <p:spPr>
          <a:xfrm>
            <a:off x="9562669" y="3884614"/>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종</a:t>
            </a:r>
          </a:p>
        </p:txBody>
      </p:sp>
      <p:pic>
        <p:nvPicPr>
          <p:cNvPr id="6" name="그림 5">
            <a:extLst>
              <a:ext uri="{FF2B5EF4-FFF2-40B4-BE49-F238E27FC236}">
                <a16:creationId xmlns:a16="http://schemas.microsoft.com/office/drawing/2014/main" id="{7F1782B1-2C79-4B8C-B720-A140A38B8E6C}"/>
              </a:ext>
            </a:extLst>
          </p:cNvPr>
          <p:cNvPicPr>
            <a:picLocks noChangeAspect="1"/>
          </p:cNvPicPr>
          <p:nvPr/>
        </p:nvPicPr>
        <p:blipFill>
          <a:blip r:embed="rId4"/>
          <a:stretch>
            <a:fillRect/>
          </a:stretch>
        </p:blipFill>
        <p:spPr>
          <a:xfrm>
            <a:off x="10795300" y="9034267"/>
            <a:ext cx="10268235" cy="3062997"/>
          </a:xfrm>
          <a:prstGeom prst="rect">
            <a:avLst/>
          </a:prstGeom>
        </p:spPr>
      </p:pic>
      <p:sp>
        <p:nvSpPr>
          <p:cNvPr id="20" name="직사각형 19">
            <a:extLst>
              <a:ext uri="{FF2B5EF4-FFF2-40B4-BE49-F238E27FC236}">
                <a16:creationId xmlns:a16="http://schemas.microsoft.com/office/drawing/2014/main" id="{064A0186-50D7-4C46-90A7-2F43FC746A0C}"/>
              </a:ext>
            </a:extLst>
          </p:cNvPr>
          <p:cNvSpPr/>
          <p:nvPr/>
        </p:nvSpPr>
        <p:spPr>
          <a:xfrm>
            <a:off x="19127446" y="7406396"/>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22" name="직사각형 21">
            <a:extLst>
              <a:ext uri="{FF2B5EF4-FFF2-40B4-BE49-F238E27FC236}">
                <a16:creationId xmlns:a16="http://schemas.microsoft.com/office/drawing/2014/main" id="{D6523D35-6C6C-4445-9E9B-8B847161EEBC}"/>
              </a:ext>
            </a:extLst>
          </p:cNvPr>
          <p:cNvSpPr/>
          <p:nvPr/>
        </p:nvSpPr>
        <p:spPr>
          <a:xfrm>
            <a:off x="10490331" y="8720062"/>
            <a:ext cx="721690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 </a:t>
            </a:r>
            <a:r>
              <a:rPr kumimoji="0" lang="en-US" altLang="ko-KR"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어떻게</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가 아닌 </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누가</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로 제목을 변경해야 한다</a:t>
            </a:r>
            <a:r>
              <a:rPr lang="en-US" altLang="ko-KR"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endPar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6" name="직사각형 25">
            <a:extLst>
              <a:ext uri="{FF2B5EF4-FFF2-40B4-BE49-F238E27FC236}">
                <a16:creationId xmlns:a16="http://schemas.microsoft.com/office/drawing/2014/main" id="{5DA5DC59-31CA-4314-8504-6C309F45CD25}"/>
              </a:ext>
            </a:extLst>
          </p:cNvPr>
          <p:cNvSpPr/>
          <p:nvPr/>
        </p:nvSpPr>
        <p:spPr>
          <a:xfrm>
            <a:off x="10935730" y="9226596"/>
            <a:ext cx="962923" cy="41036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7" name="직사각형 26">
            <a:extLst>
              <a:ext uri="{FF2B5EF4-FFF2-40B4-BE49-F238E27FC236}">
                <a16:creationId xmlns:a16="http://schemas.microsoft.com/office/drawing/2014/main" id="{7D42F613-4111-4489-9B60-93F3AC47160C}"/>
              </a:ext>
            </a:extLst>
          </p:cNvPr>
          <p:cNvSpPr/>
          <p:nvPr/>
        </p:nvSpPr>
        <p:spPr>
          <a:xfrm>
            <a:off x="11590639" y="10279078"/>
            <a:ext cx="1952366" cy="153398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32147807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36</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 – 3.3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콘텐츠의 논리성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표는 이해하기 쉽게 구성해야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3.3.2</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표의 구성</a:t>
            </a: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3.3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콘텐츠의 논리성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콘텐츠는 논리적으로 구성해야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111484"/>
            <a:ext cx="8443042" cy="25955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표의 제목과 요약정보</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caption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값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를 제공하지 않은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표의 제목과 요약정보</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caption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값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가 불충분하거나 부적절하게 제공되면 안된다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제목 셀과 내용 셀을 구분하지 않거나 잘 못 구분한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a:t>
            </a:r>
            <a:r>
              <a:rPr lang="en-US" altLang="ko-KR"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thead</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와 </a:t>
            </a:r>
            <a:r>
              <a:rPr lang="en-US" altLang="ko-KR"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tbody</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tfoot</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의 구분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표의 정보를 이해하기 어려운 중첩 표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표 안의 표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를 넣어 정보를 제공한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6" name="그림 5">
            <a:extLst>
              <a:ext uri="{FF2B5EF4-FFF2-40B4-BE49-F238E27FC236}">
                <a16:creationId xmlns:a16="http://schemas.microsoft.com/office/drawing/2014/main" id="{09001DF1-26A4-4B24-B1ED-2E20838752AD}"/>
              </a:ext>
            </a:extLst>
          </p:cNvPr>
          <p:cNvPicPr>
            <a:picLocks noChangeAspect="1"/>
          </p:cNvPicPr>
          <p:nvPr/>
        </p:nvPicPr>
        <p:blipFill>
          <a:blip r:embed="rId3"/>
          <a:stretch>
            <a:fillRect/>
          </a:stretch>
        </p:blipFill>
        <p:spPr>
          <a:xfrm>
            <a:off x="12469107" y="2696182"/>
            <a:ext cx="11558945" cy="6628885"/>
          </a:xfrm>
          <a:prstGeom prst="rect">
            <a:avLst/>
          </a:prstGeom>
        </p:spPr>
      </p:pic>
      <p:sp>
        <p:nvSpPr>
          <p:cNvPr id="16" name="직사각형 15">
            <a:extLst>
              <a:ext uri="{FF2B5EF4-FFF2-40B4-BE49-F238E27FC236}">
                <a16:creationId xmlns:a16="http://schemas.microsoft.com/office/drawing/2014/main" id="{42A52EBE-68D5-41C3-8886-7225BD03A837}"/>
              </a:ext>
            </a:extLst>
          </p:cNvPr>
          <p:cNvSpPr/>
          <p:nvPr/>
        </p:nvSpPr>
        <p:spPr>
          <a:xfrm>
            <a:off x="12315710" y="6128950"/>
            <a:ext cx="3019029" cy="2199503"/>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8" name="그림 7">
            <a:extLst>
              <a:ext uri="{FF2B5EF4-FFF2-40B4-BE49-F238E27FC236}">
                <a16:creationId xmlns:a16="http://schemas.microsoft.com/office/drawing/2014/main" id="{45262CEA-BEE0-469D-A63C-0D947CA13291}"/>
              </a:ext>
            </a:extLst>
          </p:cNvPr>
          <p:cNvPicPr>
            <a:picLocks noChangeAspect="1"/>
          </p:cNvPicPr>
          <p:nvPr/>
        </p:nvPicPr>
        <p:blipFill>
          <a:blip r:embed="rId4"/>
          <a:stretch>
            <a:fillRect/>
          </a:stretch>
        </p:blipFill>
        <p:spPr>
          <a:xfrm>
            <a:off x="9984263" y="8924611"/>
            <a:ext cx="5169883" cy="4323903"/>
          </a:xfrm>
          <a:prstGeom prst="rect">
            <a:avLst/>
          </a:prstGeom>
        </p:spPr>
      </p:pic>
      <p:sp>
        <p:nvSpPr>
          <p:cNvPr id="18" name="직사각형 17">
            <a:extLst>
              <a:ext uri="{FF2B5EF4-FFF2-40B4-BE49-F238E27FC236}">
                <a16:creationId xmlns:a16="http://schemas.microsoft.com/office/drawing/2014/main" id="{5AC71008-1995-4B61-90D5-5808452DB6A8}"/>
              </a:ext>
            </a:extLst>
          </p:cNvPr>
          <p:cNvSpPr/>
          <p:nvPr/>
        </p:nvSpPr>
        <p:spPr>
          <a:xfrm>
            <a:off x="9915252" y="8924611"/>
            <a:ext cx="5392292" cy="4323903"/>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9" name="직사각형 18">
            <a:extLst>
              <a:ext uri="{FF2B5EF4-FFF2-40B4-BE49-F238E27FC236}">
                <a16:creationId xmlns:a16="http://schemas.microsoft.com/office/drawing/2014/main" id="{ACBAFD3B-13C6-4A04-8DF0-AFCD1EECAE91}"/>
              </a:ext>
            </a:extLst>
          </p:cNvPr>
          <p:cNvSpPr/>
          <p:nvPr/>
        </p:nvSpPr>
        <p:spPr>
          <a:xfrm>
            <a:off x="15223157" y="9693174"/>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20" name="Lorem ipsum dolor sit amet, his ad blandit phaedrum eime ridk mnesarchui eu facer prompta oportere ius. In maioru">
            <a:extLst>
              <a:ext uri="{FF2B5EF4-FFF2-40B4-BE49-F238E27FC236}">
                <a16:creationId xmlns:a16="http://schemas.microsoft.com/office/drawing/2014/main" id="{7A5890EC-594E-43F4-8A03-3FEE3EC9DDF9}"/>
              </a:ext>
            </a:extLst>
          </p:cNvPr>
          <p:cNvSpPr txBox="1"/>
          <p:nvPr/>
        </p:nvSpPr>
        <p:spPr>
          <a:xfrm>
            <a:off x="15618941" y="10103543"/>
            <a:ext cx="7313108" cy="576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Caption</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값 제공</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thead</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와 </a:t>
            </a:r>
            <a:r>
              <a:rPr lang="en-US" altLang="ko-KR"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tbody</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의 분리</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thead</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 </a:t>
            </a:r>
            <a:r>
              <a:rPr lang="en-US" altLang="ko-KR"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th</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는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scope=“col”</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로 기재</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등</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Tree>
    <p:extLst>
      <p:ext uri="{BB962C8B-B14F-4D97-AF65-F5344CB8AC3E}">
        <p14:creationId xmlns:p14="http://schemas.microsoft.com/office/powerpoint/2010/main" val="125924284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37</a:t>
            </a:fld>
            <a:endParaRPr lang="en-KR"/>
          </a:p>
        </p:txBody>
      </p:sp>
      <p:sp>
        <p:nvSpPr>
          <p:cNvPr id="15" name="직사각형 14">
            <a:extLst>
              <a:ext uri="{FF2B5EF4-FFF2-40B4-BE49-F238E27FC236}">
                <a16:creationId xmlns:a16="http://schemas.microsoft.com/office/drawing/2014/main" id="{24190A66-17E9-43B7-B4D1-F4182AC75EB7}"/>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 – 3.4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 도움</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입력 서식에는 대응하는 레이블을 제공해야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3.4.1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레이블 제공</a:t>
            </a:r>
          </a:p>
        </p:txBody>
      </p:sp>
      <p:sp>
        <p:nvSpPr>
          <p:cNvPr id="31" name="TextBox 30">
            <a:extLst>
              <a:ext uri="{FF2B5EF4-FFF2-40B4-BE49-F238E27FC236}">
                <a16:creationId xmlns:a16="http://schemas.microsoft.com/office/drawing/2014/main" id="{89B9CDD4-8322-4D83-9EF3-5E9C5C88706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3.4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도움</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오류를 방지하거나 정정할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5903735"/>
            <a:ext cx="8443042" cy="30110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&lt;input&gt;, &lt;</a:t>
            </a:r>
            <a:r>
              <a:rPr lang="en-US" altLang="ko-KR" sz="180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textarea</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&gt;, &lt;select&gt;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요소에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1 : 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대응하는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&lt;label&gt;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요소 또는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속성을 제공하지 않거나 설명이 적절하지 않은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&lt;label&gt;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텍스트가 존재함에도 불구하고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&lt;label&gt;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생략 후</a:t>
            </a:r>
            <a:r>
              <a:rPr lang="ko-KR" altLang="en-US"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속성만 사용한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&lt;input&gt;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의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id</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와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&lt;label&gt;</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의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for</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가 다르거나 페이지 안에 같은 </a:t>
            </a:r>
            <a:r>
              <a:rPr lang="en-US" altLang="ko-KR" sz="180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id</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가 있는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4" name="그림 3">
            <a:extLst>
              <a:ext uri="{FF2B5EF4-FFF2-40B4-BE49-F238E27FC236}">
                <a16:creationId xmlns:a16="http://schemas.microsoft.com/office/drawing/2014/main" id="{E3ADF1CE-20A1-4C21-A3F6-8E7BF5000A5D}"/>
              </a:ext>
            </a:extLst>
          </p:cNvPr>
          <p:cNvPicPr>
            <a:picLocks noChangeAspect="1"/>
          </p:cNvPicPr>
          <p:nvPr/>
        </p:nvPicPr>
        <p:blipFill>
          <a:blip r:embed="rId3"/>
          <a:stretch>
            <a:fillRect/>
          </a:stretch>
        </p:blipFill>
        <p:spPr>
          <a:xfrm>
            <a:off x="10861589" y="4083403"/>
            <a:ext cx="6974374" cy="2364937"/>
          </a:xfrm>
          <a:prstGeom prst="rect">
            <a:avLst/>
          </a:prstGeom>
        </p:spPr>
      </p:pic>
      <p:sp>
        <p:nvSpPr>
          <p:cNvPr id="13" name="직사각형 12">
            <a:extLst>
              <a:ext uri="{FF2B5EF4-FFF2-40B4-BE49-F238E27FC236}">
                <a16:creationId xmlns:a16="http://schemas.microsoft.com/office/drawing/2014/main" id="{F4679627-1228-4809-A7B9-104CA8C1B831}"/>
              </a:ext>
            </a:extLst>
          </p:cNvPr>
          <p:cNvSpPr/>
          <p:nvPr/>
        </p:nvSpPr>
        <p:spPr>
          <a:xfrm>
            <a:off x="10344387" y="6541018"/>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14" name="Lorem ipsum dolor sit amet, his ad blandit phaedrum eime ridk mnesarchui eu facer prompta oportere ius. In maioru">
            <a:extLst>
              <a:ext uri="{FF2B5EF4-FFF2-40B4-BE49-F238E27FC236}">
                <a16:creationId xmlns:a16="http://schemas.microsoft.com/office/drawing/2014/main" id="{860CEE26-7372-45F8-A13B-691B69530CA8}"/>
              </a:ext>
            </a:extLst>
          </p:cNvPr>
          <p:cNvSpPr txBox="1"/>
          <p:nvPr/>
        </p:nvSpPr>
        <p:spPr>
          <a:xfrm>
            <a:off x="10861589" y="6951387"/>
            <a:ext cx="1056502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입력 서식에 </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a:t>
            </a:r>
            <a:r>
              <a:rPr lang="en-US" altLang="ko-KR" sz="180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lebel</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&gt;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요소와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속성을 제공했으나</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title</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속성에 제공한 설명이 적절하지 않은 경우</a:t>
            </a:r>
          </a:p>
        </p:txBody>
      </p:sp>
      <p:sp>
        <p:nvSpPr>
          <p:cNvPr id="16" name="Lorem ipsum dolor sit amet, his ad blandit phaedrum eime ridk mnesarchui eu facer prompta oportere ius. In maioru">
            <a:extLst>
              <a:ext uri="{FF2B5EF4-FFF2-40B4-BE49-F238E27FC236}">
                <a16:creationId xmlns:a16="http://schemas.microsoft.com/office/drawing/2014/main" id="{5A1A19B5-FBA4-40A1-9B2C-F4D86A9BA59E}"/>
              </a:ext>
            </a:extLst>
          </p:cNvPr>
          <p:cNvSpPr txBox="1"/>
          <p:nvPr/>
        </p:nvSpPr>
        <p:spPr>
          <a:xfrm>
            <a:off x="10861589" y="8497294"/>
            <a:ext cx="1056502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&lt;label for =“</a:t>
            </a:r>
            <a:r>
              <a:rPr lang="en-US" altLang="ko-KR" sz="180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startMonth</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”&gt;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운영시간</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&lt;/label&gt;</a:t>
            </a:r>
          </a:p>
          <a:p>
            <a:pPr marL="12065">
              <a:spcBef>
                <a:spcPts val="459"/>
              </a:spcBef>
              <a:tabLst>
                <a:tab pos="107314" algn="l"/>
              </a:tabLst>
            </a:pP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&lt;select id=“</a:t>
            </a:r>
            <a:r>
              <a:rPr lang="en-US" altLang="ko-KR" sz="180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startMonth</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”&gt;</a:t>
            </a:r>
            <a:endPar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 name="직사각형 16">
            <a:extLst>
              <a:ext uri="{FF2B5EF4-FFF2-40B4-BE49-F238E27FC236}">
                <a16:creationId xmlns:a16="http://schemas.microsoft.com/office/drawing/2014/main" id="{50968EEA-60FD-4A9F-9061-A15F1DBB1007}"/>
              </a:ext>
            </a:extLst>
          </p:cNvPr>
          <p:cNvSpPr/>
          <p:nvPr/>
        </p:nvSpPr>
        <p:spPr>
          <a:xfrm>
            <a:off x="10494906" y="8115830"/>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18" name="화살표: 오른쪽 17">
            <a:extLst>
              <a:ext uri="{FF2B5EF4-FFF2-40B4-BE49-F238E27FC236}">
                <a16:creationId xmlns:a16="http://schemas.microsoft.com/office/drawing/2014/main" id="{A2465D0C-2280-44B1-89E0-FE18F46D1420}"/>
              </a:ext>
            </a:extLst>
          </p:cNvPr>
          <p:cNvSpPr/>
          <p:nvPr/>
        </p:nvSpPr>
        <p:spPr>
          <a:xfrm rot="5400000">
            <a:off x="10862358" y="7662425"/>
            <a:ext cx="358517" cy="17758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9" name="직사각형 18">
            <a:extLst>
              <a:ext uri="{FF2B5EF4-FFF2-40B4-BE49-F238E27FC236}">
                <a16:creationId xmlns:a16="http://schemas.microsoft.com/office/drawing/2014/main" id="{4C3C2902-B3B1-438C-9301-60299AC8C34D}"/>
              </a:ext>
            </a:extLst>
          </p:cNvPr>
          <p:cNvSpPr/>
          <p:nvPr/>
        </p:nvSpPr>
        <p:spPr>
          <a:xfrm>
            <a:off x="11392931" y="5276336"/>
            <a:ext cx="753763" cy="249916"/>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2" name="object 6">
            <a:extLst>
              <a:ext uri="{FF2B5EF4-FFF2-40B4-BE49-F238E27FC236}">
                <a16:creationId xmlns:a16="http://schemas.microsoft.com/office/drawing/2014/main" id="{BB3D097E-1BC5-46A8-8D19-593692650466}"/>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26" name="직사각형 25">
            <a:extLst>
              <a:ext uri="{FF2B5EF4-FFF2-40B4-BE49-F238E27FC236}">
                <a16:creationId xmlns:a16="http://schemas.microsoft.com/office/drawing/2014/main" id="{6F25178A-BC55-442D-869F-0382A2ECA6B9}"/>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레이블은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1 : 1</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로 상응하도록 제공한다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Tree>
    <p:extLst>
      <p:ext uri="{BB962C8B-B14F-4D97-AF65-F5344CB8AC3E}">
        <p14:creationId xmlns:p14="http://schemas.microsoft.com/office/powerpoint/2010/main" val="16312217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38</a:t>
            </a:fld>
            <a:endParaRPr lang="en-K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입력 오류를 정정할 수 있는 방법을 제공해야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3.4.2</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오류 정정</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2">
              <a:lumMod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3.</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이해의 용이성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(Understandable)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4</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6</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319233"/>
            <a:ext cx="8443042"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오류 발생 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오류 원인 및 내용을 적절한 설명 텍스트로 알려줘야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오류 발생 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정정할 수 있는 수단을 제공해야 한다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오류 정보 확인 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해당 입력 서식으로 초점이 이동하지 않는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오류 발생 시</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내용이 모두 사라지는 경우 오류라고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해당 오류만 사라져야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11" name="직사각형 10">
            <a:extLst>
              <a:ext uri="{FF2B5EF4-FFF2-40B4-BE49-F238E27FC236}">
                <a16:creationId xmlns:a16="http://schemas.microsoft.com/office/drawing/2014/main" id="{4C284843-CB28-4D75-A6EF-CD418792F681}"/>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 – 3.4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입력 도움</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2" name="TextBox 11">
            <a:extLst>
              <a:ext uri="{FF2B5EF4-FFF2-40B4-BE49-F238E27FC236}">
                <a16:creationId xmlns:a16="http://schemas.microsoft.com/office/drawing/2014/main" id="{DC398436-5497-4E69-8104-688E3A0FF798}"/>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3.4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도움</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입력 오류를 방지하거나 정정할 수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pic>
        <p:nvPicPr>
          <p:cNvPr id="4" name="그림 3">
            <a:extLst>
              <a:ext uri="{FF2B5EF4-FFF2-40B4-BE49-F238E27FC236}">
                <a16:creationId xmlns:a16="http://schemas.microsoft.com/office/drawing/2014/main" id="{D1146378-2418-4973-962F-6DC9C5B1F008}"/>
              </a:ext>
            </a:extLst>
          </p:cNvPr>
          <p:cNvPicPr>
            <a:picLocks noChangeAspect="1"/>
          </p:cNvPicPr>
          <p:nvPr/>
        </p:nvPicPr>
        <p:blipFill>
          <a:blip r:embed="rId3"/>
          <a:stretch>
            <a:fillRect/>
          </a:stretch>
        </p:blipFill>
        <p:spPr>
          <a:xfrm>
            <a:off x="10653213" y="4114936"/>
            <a:ext cx="6670960" cy="5574187"/>
          </a:xfrm>
          <a:prstGeom prst="rect">
            <a:avLst/>
          </a:prstGeom>
        </p:spPr>
      </p:pic>
      <p:sp>
        <p:nvSpPr>
          <p:cNvPr id="16" name="직사각형 15">
            <a:extLst>
              <a:ext uri="{FF2B5EF4-FFF2-40B4-BE49-F238E27FC236}">
                <a16:creationId xmlns:a16="http://schemas.microsoft.com/office/drawing/2014/main" id="{CBFA8E55-9485-4884-989E-11A69B3FD0BD}"/>
              </a:ext>
            </a:extLst>
          </p:cNvPr>
          <p:cNvSpPr/>
          <p:nvPr/>
        </p:nvSpPr>
        <p:spPr>
          <a:xfrm>
            <a:off x="10974487" y="6845643"/>
            <a:ext cx="2284311" cy="38305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6" name="그림 5">
            <a:extLst>
              <a:ext uri="{FF2B5EF4-FFF2-40B4-BE49-F238E27FC236}">
                <a16:creationId xmlns:a16="http://schemas.microsoft.com/office/drawing/2014/main" id="{0FABCEF1-D4EC-489C-BABB-A07D1CA20E39}"/>
              </a:ext>
            </a:extLst>
          </p:cNvPr>
          <p:cNvPicPr>
            <a:picLocks noChangeAspect="1"/>
          </p:cNvPicPr>
          <p:nvPr/>
        </p:nvPicPr>
        <p:blipFill>
          <a:blip r:embed="rId4"/>
          <a:stretch>
            <a:fillRect/>
          </a:stretch>
        </p:blipFill>
        <p:spPr>
          <a:xfrm>
            <a:off x="17645849" y="4114936"/>
            <a:ext cx="6016598" cy="1966716"/>
          </a:xfrm>
          <a:prstGeom prst="rect">
            <a:avLst/>
          </a:prstGeom>
        </p:spPr>
      </p:pic>
      <p:sp>
        <p:nvSpPr>
          <p:cNvPr id="18" name="직사각형 17">
            <a:extLst>
              <a:ext uri="{FF2B5EF4-FFF2-40B4-BE49-F238E27FC236}">
                <a16:creationId xmlns:a16="http://schemas.microsoft.com/office/drawing/2014/main" id="{AA60D240-313F-4990-9CC4-E1C2D85CDFC0}"/>
              </a:ext>
            </a:extLst>
          </p:cNvPr>
          <p:cNvSpPr/>
          <p:nvPr/>
        </p:nvSpPr>
        <p:spPr>
          <a:xfrm>
            <a:off x="17324173" y="6240561"/>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19" name="Lorem ipsum dolor sit amet, his ad blandit phaedrum eime ridk mnesarchui eu facer prompta oportere ius. In maioru">
            <a:extLst>
              <a:ext uri="{FF2B5EF4-FFF2-40B4-BE49-F238E27FC236}">
                <a16:creationId xmlns:a16="http://schemas.microsoft.com/office/drawing/2014/main" id="{E44FC814-F963-4548-87F0-6760D532ABCB}"/>
              </a:ext>
            </a:extLst>
          </p:cNvPr>
          <p:cNvSpPr txBox="1"/>
          <p:nvPr/>
        </p:nvSpPr>
        <p:spPr>
          <a:xfrm>
            <a:off x="17645447" y="6809839"/>
            <a:ext cx="5745061" cy="20993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사용자의 입력 오류가 발생했을 시</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적절한 설명으로 알려주거나 경고 창</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alert </a:t>
            </a:r>
            <a:r>
              <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창 </a:t>
            </a: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을 상단에 띄워준다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입력 오류 정정 시</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기존에 입력했던 내용이 모두 사라지면 안된다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object 6">
            <a:extLst>
              <a:ext uri="{FF2B5EF4-FFF2-40B4-BE49-F238E27FC236}">
                <a16:creationId xmlns:a16="http://schemas.microsoft.com/office/drawing/2014/main" id="{DA82B19F-C900-4B3E-9FE7-EC6BB009F9F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22" name="직사각형 21">
            <a:extLst>
              <a:ext uri="{FF2B5EF4-FFF2-40B4-BE49-F238E27FC236}">
                <a16:creationId xmlns:a16="http://schemas.microsoft.com/office/drawing/2014/main" id="{E3306B21-1AC3-4F54-87CF-35303EE1BBDC}"/>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사이트에 회원 가입하는 경우를 생각해보자</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정정 문구나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전화번호 입력은 필수입니다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등 의 문구를 봤다면 올바르게 홈페이지가 작동하고 있다는 것</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6" name="직사각형 25">
            <a:extLst>
              <a:ext uri="{FF2B5EF4-FFF2-40B4-BE49-F238E27FC236}">
                <a16:creationId xmlns:a16="http://schemas.microsoft.com/office/drawing/2014/main" id="{E1B9689F-3435-46AB-A765-F168735423A7}"/>
              </a:ext>
            </a:extLst>
          </p:cNvPr>
          <p:cNvSpPr/>
          <p:nvPr/>
        </p:nvSpPr>
        <p:spPr>
          <a:xfrm>
            <a:off x="17527687" y="4041311"/>
            <a:ext cx="6283783" cy="204034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48697298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6F45C-7237-FE45-9BC7-B33399AE56C1}"/>
              </a:ext>
            </a:extLst>
          </p:cNvPr>
          <p:cNvSpPr>
            <a:spLocks noGrp="1"/>
          </p:cNvSpPr>
          <p:nvPr>
            <p:ph type="sldNum" sz="quarter" idx="2"/>
          </p:nvPr>
        </p:nvSpPr>
        <p:spPr/>
        <p:txBody>
          <a:bodyPr/>
          <a:lstStyle/>
          <a:p>
            <a:fld id="{86CB4B4D-7CA3-9044-876B-883B54F8677D}" type="slidenum">
              <a:rPr lang="en-KR" smtClean="0"/>
              <a:t>39</a:t>
            </a:fld>
            <a:endParaRPr lang="en-KR"/>
          </a:p>
        </p:txBody>
      </p:sp>
      <p:sp>
        <p:nvSpPr>
          <p:cNvPr id="109" name="2."/>
          <p:cNvSpPr txBox="1"/>
          <p:nvPr/>
        </p:nvSpPr>
        <p:spPr>
          <a:xfrm>
            <a:off x="16330998" y="4195721"/>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2.</a:t>
            </a:r>
          </a:p>
        </p:txBody>
      </p:sp>
      <p:sp>
        <p:nvSpPr>
          <p:cNvPr id="110" name="Diagram Title"/>
          <p:cNvSpPr txBox="1"/>
          <p:nvPr/>
        </p:nvSpPr>
        <p:spPr>
          <a:xfrm>
            <a:off x="17326498" y="4252521"/>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운용의 용이성</a:t>
            </a:r>
            <a:r>
              <a:rPr lang="en-US" altLang="ko-KR" sz="2800" b="1" i="0" dirty="0">
                <a:solidFill>
                  <a:schemeClr val="tx1">
                    <a:lumMod val="90000"/>
                    <a:lumOff val="10000"/>
                  </a:schemeClr>
                </a:solidFill>
                <a:effectLst/>
                <a:latin typeface="+mn-ea"/>
                <a:ea typeface="+mn-ea"/>
              </a:rPr>
              <a:t>(Operable)</a:t>
            </a:r>
            <a:endParaRPr sz="2800" b="1" dirty="0">
              <a:solidFill>
                <a:schemeClr val="tx1">
                  <a:lumMod val="90000"/>
                  <a:lumOff val="10000"/>
                </a:schemeClr>
              </a:solidFill>
              <a:latin typeface="+mn-ea"/>
              <a:ea typeface="+mn-ea"/>
            </a:endParaRPr>
          </a:p>
        </p:txBody>
      </p:sp>
      <p:sp>
        <p:nvSpPr>
          <p:cNvPr id="111" name="Lorem ipsum dolor sit amet, his ad blandit phaedrum mnesarch, eu facer promptaop"/>
          <p:cNvSpPr txBox="1"/>
          <p:nvPr/>
        </p:nvSpPr>
        <p:spPr>
          <a:xfrm>
            <a:off x="17350478" y="9863778"/>
            <a:ext cx="4538159"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웹 컨텐츠는 미래의 기술로도 접근할 수 있도록 견고하게 만들어야 한다</a:t>
            </a:r>
            <a:r>
              <a:rPr lang="en-US" altLang="ko-KR"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12" name="4."/>
          <p:cNvSpPr txBox="1"/>
          <p:nvPr/>
        </p:nvSpPr>
        <p:spPr>
          <a:xfrm>
            <a:off x="16354978"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4.</a:t>
            </a:r>
          </a:p>
        </p:txBody>
      </p:sp>
      <p:sp>
        <p:nvSpPr>
          <p:cNvPr id="113" name="Diagram Title"/>
          <p:cNvSpPr txBox="1"/>
          <p:nvPr/>
        </p:nvSpPr>
        <p:spPr>
          <a:xfrm>
            <a:off x="17350478" y="9222132"/>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견고성</a:t>
            </a:r>
            <a:r>
              <a:rPr lang="en-US" altLang="ko-KR" sz="2800" b="1" i="0" dirty="0">
                <a:solidFill>
                  <a:schemeClr val="tx1">
                    <a:lumMod val="90000"/>
                    <a:lumOff val="10000"/>
                  </a:schemeClr>
                </a:solidFill>
                <a:effectLst/>
                <a:latin typeface="+mn-ea"/>
                <a:ea typeface="+mn-ea"/>
              </a:rPr>
              <a:t>(Robust)</a:t>
            </a:r>
            <a:endParaRPr sz="2800" b="1" dirty="0">
              <a:solidFill>
                <a:schemeClr val="tx1">
                  <a:lumMod val="90000"/>
                  <a:lumOff val="10000"/>
                </a:schemeClr>
              </a:solidFill>
              <a:latin typeface="+mn-ea"/>
              <a:ea typeface="+mn-ea"/>
            </a:endParaRPr>
          </a:p>
        </p:txBody>
      </p:sp>
      <p:sp>
        <p:nvSpPr>
          <p:cNvPr id="115" name="3."/>
          <p:cNvSpPr txBox="1"/>
          <p:nvPr/>
        </p:nvSpPr>
        <p:spPr>
          <a:xfrm>
            <a:off x="7813603"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3.</a:t>
            </a:r>
          </a:p>
        </p:txBody>
      </p:sp>
      <p:sp>
        <p:nvSpPr>
          <p:cNvPr id="116" name="Diagram Title"/>
          <p:cNvSpPr txBox="1"/>
          <p:nvPr/>
        </p:nvSpPr>
        <p:spPr>
          <a:xfrm>
            <a:off x="2067596" y="9222132"/>
            <a:ext cx="5424200"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이해의 용이성</a:t>
            </a:r>
            <a:r>
              <a:rPr lang="en-US" altLang="ko-KR" sz="2800" b="1" i="0" dirty="0">
                <a:solidFill>
                  <a:schemeClr val="tx1">
                    <a:lumMod val="90000"/>
                    <a:lumOff val="10000"/>
                  </a:schemeClr>
                </a:solidFill>
                <a:effectLst/>
                <a:latin typeface="+mn-ea"/>
                <a:ea typeface="+mn-ea"/>
              </a:rPr>
              <a:t>(Understandable)</a:t>
            </a:r>
            <a:endParaRPr sz="2800" b="1" dirty="0">
              <a:solidFill>
                <a:schemeClr val="tx1">
                  <a:lumMod val="90000"/>
                  <a:lumOff val="10000"/>
                </a:schemeClr>
              </a:solidFill>
              <a:latin typeface="+mn-ea"/>
              <a:ea typeface="+mn-ea"/>
            </a:endParaRPr>
          </a:p>
        </p:txBody>
      </p:sp>
      <p:sp>
        <p:nvSpPr>
          <p:cNvPr id="118" name="1."/>
          <p:cNvSpPr txBox="1"/>
          <p:nvPr/>
        </p:nvSpPr>
        <p:spPr>
          <a:xfrm>
            <a:off x="7672006" y="4195721"/>
            <a:ext cx="863994"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1.</a:t>
            </a:r>
          </a:p>
        </p:txBody>
      </p:sp>
      <p:sp>
        <p:nvSpPr>
          <p:cNvPr id="119" name="Diagram Title"/>
          <p:cNvSpPr txBox="1"/>
          <p:nvPr/>
        </p:nvSpPr>
        <p:spPr>
          <a:xfrm>
            <a:off x="2812040" y="4254187"/>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인식의 용이성</a:t>
            </a:r>
            <a:r>
              <a:rPr lang="en-US" altLang="ko-KR" sz="2800" b="1" i="0" dirty="0">
                <a:solidFill>
                  <a:schemeClr val="tx1">
                    <a:lumMod val="90000"/>
                    <a:lumOff val="10000"/>
                  </a:schemeClr>
                </a:solidFill>
                <a:effectLst/>
                <a:latin typeface="+mn-ea"/>
                <a:ea typeface="+mn-ea"/>
              </a:rPr>
              <a:t>(Perceivable) </a:t>
            </a:r>
            <a:endParaRPr sz="2800" b="1" dirty="0">
              <a:solidFill>
                <a:schemeClr val="tx1">
                  <a:lumMod val="90000"/>
                  <a:lumOff val="10000"/>
                </a:schemeClr>
              </a:solidFill>
              <a:latin typeface="+mn-ea"/>
              <a:ea typeface="+mn-ea"/>
            </a:endParaRPr>
          </a:p>
        </p:txBody>
      </p:sp>
      <p:sp>
        <p:nvSpPr>
          <p:cNvPr id="120" name="Shape"/>
          <p:cNvSpPr/>
          <p:nvPr/>
        </p:nvSpPr>
        <p:spPr>
          <a:xfrm>
            <a:off x="8556817" y="3830336"/>
            <a:ext cx="3629423"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1">
              <a:lumMod val="9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1" name="Shape"/>
          <p:cNvSpPr/>
          <p:nvPr/>
        </p:nvSpPr>
        <p:spPr>
          <a:xfrm flipH="1">
            <a:off x="12198939" y="3830336"/>
            <a:ext cx="3629422"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7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2" name="Shape"/>
          <p:cNvSpPr/>
          <p:nvPr/>
        </p:nvSpPr>
        <p:spPr>
          <a:xfrm rot="10800000">
            <a:off x="121989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3">
              <a:lumMod val="5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3" name="Shape"/>
          <p:cNvSpPr/>
          <p:nvPr/>
        </p:nvSpPr>
        <p:spPr>
          <a:xfrm rot="10800000" flipH="1">
            <a:off x="85556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2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4" name="Goal"/>
          <p:cNvSpPr txBox="1"/>
          <p:nvPr/>
        </p:nvSpPr>
        <p:spPr>
          <a:xfrm>
            <a:off x="10117202" y="6542162"/>
            <a:ext cx="4163476" cy="1827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ko-KR" altLang="en-US" b="1" spc="-300" dirty="0">
                <a:solidFill>
                  <a:schemeClr val="tx1">
                    <a:lumMod val="90000"/>
                    <a:lumOff val="10000"/>
                  </a:schemeClr>
                </a:solidFill>
                <a:latin typeface="+mn-ea"/>
              </a:rPr>
              <a:t>웹접근성 </a:t>
            </a:r>
            <a:endParaRPr lang="en-US" altLang="ko-KR" b="1" spc="-300" dirty="0">
              <a:solidFill>
                <a:schemeClr val="tx1">
                  <a:lumMod val="90000"/>
                  <a:lumOff val="10000"/>
                </a:schemeClr>
              </a:solidFill>
              <a:latin typeface="+mn-ea"/>
            </a:endParaRPr>
          </a:p>
          <a:p>
            <a:r>
              <a:rPr lang="en-US" altLang="ko-KR" b="1" spc="-300" dirty="0">
                <a:solidFill>
                  <a:schemeClr val="tx1">
                    <a:lumMod val="90000"/>
                    <a:lumOff val="10000"/>
                  </a:schemeClr>
                </a:solidFill>
                <a:latin typeface="+mn-ea"/>
              </a:rPr>
              <a:t>4</a:t>
            </a:r>
            <a:r>
              <a:rPr lang="ko-KR" altLang="en-US" b="1" spc="-300" dirty="0">
                <a:solidFill>
                  <a:schemeClr val="tx1">
                    <a:lumMod val="90000"/>
                    <a:lumOff val="10000"/>
                  </a:schemeClr>
                </a:solidFill>
                <a:latin typeface="+mn-ea"/>
              </a:rPr>
              <a:t>대 원칙</a:t>
            </a:r>
            <a:endParaRPr b="1" spc="-300" dirty="0">
              <a:solidFill>
                <a:schemeClr val="tx1">
                  <a:lumMod val="90000"/>
                  <a:lumOff val="10000"/>
                </a:schemeClr>
              </a:solidFill>
              <a:latin typeface="+mn-ea"/>
            </a:endParaRPr>
          </a:p>
        </p:txBody>
      </p:sp>
      <p:sp>
        <p:nvSpPr>
          <p:cNvPr id="125" name="A few words about this goal"/>
          <p:cNvSpPr txBox="1"/>
          <p:nvPr/>
        </p:nvSpPr>
        <p:spPr>
          <a:xfrm>
            <a:off x="10018112" y="8194574"/>
            <a:ext cx="4361654" cy="61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ctr">
              <a:lnSpc>
                <a:spcPct val="150000"/>
              </a:lnSpc>
              <a:defRPr sz="2000">
                <a:solidFill>
                  <a:srgbClr val="838383"/>
                </a:solidFill>
                <a:latin typeface="Noto Sans KR Bold"/>
                <a:ea typeface="Noto Sans KR Bold"/>
                <a:cs typeface="Noto Sans KR Bold"/>
                <a:sym typeface="Noto Sans KR Bold"/>
              </a:defRPr>
            </a:lvl1pPr>
          </a:lstStyle>
          <a:p>
            <a:r>
              <a:rPr lang="en-US" altLang="ko-KR" sz="2400" b="1" i="0" spc="-150" dirty="0">
                <a:solidFill>
                  <a:schemeClr val="accent3">
                    <a:lumMod val="25000"/>
                  </a:schemeClr>
                </a:solidFill>
                <a:effectLst/>
                <a:latin typeface="+mn-ea"/>
                <a:ea typeface="+mn-ea"/>
              </a:rPr>
              <a:t>4 </a:t>
            </a:r>
            <a:r>
              <a:rPr lang="ko-KR" altLang="en-US" sz="2400" b="1" i="0" spc="-150" dirty="0">
                <a:solidFill>
                  <a:schemeClr val="accent3">
                    <a:lumMod val="25000"/>
                  </a:schemeClr>
                </a:solidFill>
                <a:effectLst/>
                <a:latin typeface="+mn-ea"/>
                <a:ea typeface="+mn-ea"/>
              </a:rPr>
              <a:t>원칙</a:t>
            </a:r>
            <a:r>
              <a:rPr lang="en-US" altLang="ko-KR" sz="2400" b="1" i="0" spc="-150" dirty="0">
                <a:solidFill>
                  <a:schemeClr val="accent3">
                    <a:lumMod val="25000"/>
                  </a:schemeClr>
                </a:solidFill>
                <a:effectLst/>
                <a:latin typeface="+mn-ea"/>
                <a:ea typeface="+mn-ea"/>
              </a:rPr>
              <a:t>, 13 </a:t>
            </a:r>
            <a:r>
              <a:rPr lang="ko-KR" altLang="en-US" sz="2400" b="1" i="0" spc="-150" dirty="0">
                <a:solidFill>
                  <a:schemeClr val="accent3">
                    <a:lumMod val="25000"/>
                  </a:schemeClr>
                </a:solidFill>
                <a:effectLst/>
                <a:latin typeface="+mn-ea"/>
                <a:ea typeface="+mn-ea"/>
              </a:rPr>
              <a:t>지침</a:t>
            </a:r>
            <a:r>
              <a:rPr lang="en-US" altLang="ko-KR" sz="2400" b="1" i="0" spc="-150" dirty="0">
                <a:solidFill>
                  <a:schemeClr val="accent3">
                    <a:lumMod val="25000"/>
                  </a:schemeClr>
                </a:solidFill>
                <a:effectLst/>
                <a:latin typeface="+mn-ea"/>
                <a:ea typeface="+mn-ea"/>
              </a:rPr>
              <a:t>, 22 </a:t>
            </a:r>
            <a:r>
              <a:rPr lang="ko-KR" altLang="en-US" sz="2400" b="1" i="0" spc="-150" dirty="0">
                <a:solidFill>
                  <a:schemeClr val="accent3">
                    <a:lumMod val="25000"/>
                  </a:schemeClr>
                </a:solidFill>
                <a:effectLst/>
                <a:latin typeface="+mn-ea"/>
                <a:ea typeface="+mn-ea"/>
              </a:rPr>
              <a:t>검사</a:t>
            </a:r>
            <a:r>
              <a:rPr lang="en-US" altLang="ko-KR" b="1" dirty="0">
                <a:solidFill>
                  <a:schemeClr val="accent3">
                    <a:lumMod val="25000"/>
                  </a:schemeClr>
                </a:solidFill>
                <a:latin typeface="+mn-ea"/>
                <a:ea typeface="+mn-ea"/>
              </a:rPr>
              <a:t> </a:t>
            </a:r>
            <a:endParaRPr b="1" dirty="0">
              <a:solidFill>
                <a:schemeClr val="accent3">
                  <a:lumMod val="25000"/>
                </a:schemeClr>
              </a:solidFill>
              <a:latin typeface="+mn-ea"/>
              <a:ea typeface="+mn-ea"/>
            </a:endParaRPr>
          </a:p>
        </p:txBody>
      </p:sp>
      <p:sp>
        <p:nvSpPr>
          <p:cNvPr id="22" name="시장 세분화">
            <a:extLst>
              <a:ext uri="{FF2B5EF4-FFF2-40B4-BE49-F238E27FC236}">
                <a16:creationId xmlns:a16="http://schemas.microsoft.com/office/drawing/2014/main" id="{AE9808ED-BCBD-4F74-A104-E79EF87E4EB6}"/>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접근성 원칙</a:t>
            </a:r>
          </a:p>
        </p:txBody>
      </p:sp>
      <p:sp>
        <p:nvSpPr>
          <p:cNvPr id="24" name="직사각형 23">
            <a:extLst>
              <a:ext uri="{FF2B5EF4-FFF2-40B4-BE49-F238E27FC236}">
                <a16:creationId xmlns:a16="http://schemas.microsoft.com/office/drawing/2014/main" id="{56D3F8B3-AAB2-411D-B6D0-CB63B1EE5CC5}"/>
              </a:ext>
            </a:extLst>
          </p:cNvPr>
          <p:cNvSpPr/>
          <p:nvPr/>
        </p:nvSpPr>
        <p:spPr>
          <a:xfrm>
            <a:off x="16052540" y="8590582"/>
            <a:ext cx="6716124" cy="2815487"/>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6" name="TextBox 25">
            <a:extLst>
              <a:ext uri="{FF2B5EF4-FFF2-40B4-BE49-F238E27FC236}">
                <a16:creationId xmlns:a16="http://schemas.microsoft.com/office/drawing/2014/main" id="{1A0F0E30-6D41-4C00-9693-F1AF2789B8C0}"/>
              </a:ext>
            </a:extLst>
          </p:cNvPr>
          <p:cNvSpPr txBox="1"/>
          <p:nvPr/>
        </p:nvSpPr>
        <p:spPr>
          <a:xfrm>
            <a:off x="20081986" y="8814112"/>
            <a:ext cx="3308522" cy="42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800" b="1" i="0" dirty="0">
                <a:solidFill>
                  <a:srgbClr val="C00000"/>
                </a:solidFill>
                <a:effectLst/>
                <a:latin typeface="+mn-ea"/>
                <a:ea typeface="+mn-ea"/>
                <a:cs typeface="함초롬돋움" panose="02030504000101010101" pitchFamily="18" charset="-127"/>
              </a:rPr>
              <a:t>지침 </a:t>
            </a:r>
            <a:r>
              <a:rPr lang="en-US" altLang="ko-KR" sz="1800" b="1" i="0" dirty="0">
                <a:solidFill>
                  <a:srgbClr val="C00000"/>
                </a:solidFill>
                <a:effectLst/>
                <a:latin typeface="+mn-ea"/>
                <a:ea typeface="+mn-ea"/>
                <a:cs typeface="함초롬돋움" panose="02030504000101010101" pitchFamily="18" charset="-127"/>
              </a:rPr>
              <a:t>2</a:t>
            </a:r>
            <a:r>
              <a:rPr lang="ko-KR" altLang="en-US" sz="1800" b="1" i="0" dirty="0">
                <a:solidFill>
                  <a:srgbClr val="C00000"/>
                </a:solidFill>
                <a:effectLst/>
                <a:latin typeface="+mn-ea"/>
                <a:ea typeface="+mn-ea"/>
                <a:cs typeface="함초롬돋움" panose="02030504000101010101" pitchFamily="18" charset="-127"/>
              </a:rPr>
              <a:t>개 검사항목 </a:t>
            </a:r>
            <a:r>
              <a:rPr lang="en-US" altLang="ko-KR" sz="1800" b="1" dirty="0">
                <a:solidFill>
                  <a:srgbClr val="C00000"/>
                </a:solidFill>
                <a:latin typeface="+mn-ea"/>
                <a:ea typeface="+mn-ea"/>
                <a:cs typeface="함초롬돋움" panose="02030504000101010101" pitchFamily="18" charset="-127"/>
              </a:rPr>
              <a:t>2</a:t>
            </a:r>
            <a:r>
              <a:rPr lang="ko-KR" altLang="en-US" sz="1800" b="1" i="0" dirty="0">
                <a:solidFill>
                  <a:srgbClr val="C00000"/>
                </a:solidFill>
                <a:effectLst/>
                <a:latin typeface="+mn-ea"/>
                <a:ea typeface="+mn-ea"/>
                <a:cs typeface="함초롬돋움" panose="02030504000101010101" pitchFamily="18" charset="-127"/>
              </a:rPr>
              <a:t>개</a:t>
            </a:r>
            <a:endParaRPr lang="ko-KR" altLang="en-US" dirty="0"/>
          </a:p>
        </p:txBody>
      </p:sp>
    </p:spTree>
    <p:extLst>
      <p:ext uri="{BB962C8B-B14F-4D97-AF65-F5344CB8AC3E}">
        <p14:creationId xmlns:p14="http://schemas.microsoft.com/office/powerpoint/2010/main" val="162073487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프로젝트…"/>
          <p:cNvSpPr txBox="1">
            <a:spLocks noGrp="1"/>
          </p:cNvSpPr>
          <p:nvPr>
            <p:ph type="title"/>
          </p:nvPr>
        </p:nvSpPr>
        <p:spPr>
          <a:xfrm>
            <a:off x="1626532" y="2574991"/>
            <a:ext cx="5497698" cy="1902088"/>
          </a:xfrm>
          <a:prstGeom prst="rect">
            <a:avLst/>
          </a:prstGeom>
        </p:spPr>
        <p:txBody>
          <a:bodyPr>
            <a:normAutofit/>
          </a:bodyPr>
          <a:lstStyle/>
          <a:p>
            <a:r>
              <a:rPr lang="ko-KR" altLang="en-US" spc="-300" dirty="0">
                <a:latin typeface="함초롬돋움" panose="02030504000101010101" pitchFamily="18" charset="-127"/>
                <a:ea typeface="함초롬돋움" panose="02030504000101010101" pitchFamily="18" charset="-127"/>
                <a:cs typeface="함초롬돋움" panose="02030504000101010101" pitchFamily="18" charset="-127"/>
              </a:rPr>
              <a:t>해당 유형</a:t>
            </a:r>
            <a:endParaRPr spc="-30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1" name="Lorem ipsum dolor sit amet, his ad blan phaedrum mnesarchum, eu facer prom oportere ius. In maiorum detraxit mei, error dolore invenire at sed. Cum utdici deirjd consulatu, te wisi platonem volup eam, ad est hinc melius feugiat. Ut erat"/>
          <p:cNvSpPr txBox="1">
            <a:spLocks noGrp="1"/>
          </p:cNvSpPr>
          <p:nvPr>
            <p:ph type="body" sz="quarter" idx="1"/>
          </p:nvPr>
        </p:nvSpPr>
        <p:spPr>
          <a:xfrm>
            <a:off x="1866637" y="8554156"/>
            <a:ext cx="4357700" cy="3093428"/>
          </a:xfrm>
          <a:prstGeom prst="rect">
            <a:avLst/>
          </a:prstGeom>
        </p:spPr>
        <p:txBody>
          <a:bodyPr>
            <a:normAutofit/>
          </a:bodyPr>
          <a:lstStyle>
            <a:lvl1pPr defTabSz="2243271">
              <a:defRPr sz="1840"/>
            </a:lvl1pPr>
          </a:lstStyle>
          <a:p>
            <a:pPr marL="12700" marR="5080">
              <a:lnSpc>
                <a:spcPct val="100000"/>
              </a:lnSpc>
              <a:spcBef>
                <a:spcPts val="105"/>
              </a:spcBef>
            </a:pPr>
            <a:r>
              <a:rPr lang="ko-KR" altLang="en-US" sz="2000" dirty="0">
                <a:solidFill>
                  <a:srgbClr val="585858"/>
                </a:solidFill>
                <a:latin typeface="UKIJ CJK"/>
                <a:cs typeface="UKIJ CJK"/>
              </a:rPr>
              <a:t>남녀노소가 어떠한 환경에서도 정보를 얻을 수 있게 하는 것이 기본  한국형 웹 콘텐츠 접근성이다</a:t>
            </a:r>
            <a:r>
              <a:rPr lang="en-US" altLang="ko-KR" sz="2000" dirty="0">
                <a:solidFill>
                  <a:srgbClr val="585858"/>
                </a:solidFill>
                <a:latin typeface="UKIJ CJK"/>
                <a:cs typeface="UKIJ CJK"/>
              </a:rPr>
              <a:t>.</a:t>
            </a:r>
          </a:p>
          <a:p>
            <a:pPr marL="12700" marR="5080">
              <a:lnSpc>
                <a:spcPct val="100000"/>
              </a:lnSpc>
              <a:spcBef>
                <a:spcPts val="105"/>
              </a:spcBef>
            </a:pPr>
            <a:endParaRPr lang="en-US" altLang="ko-KR" sz="2000" dirty="0">
              <a:solidFill>
                <a:srgbClr val="585858"/>
              </a:solidFill>
              <a:latin typeface="UKIJ CJK"/>
              <a:cs typeface="UKIJ CJK"/>
            </a:endParaRPr>
          </a:p>
          <a:p>
            <a:pPr marL="12700" marR="5080">
              <a:lnSpc>
                <a:spcPct val="100000"/>
              </a:lnSpc>
              <a:spcBef>
                <a:spcPts val="105"/>
              </a:spcBef>
            </a:pPr>
            <a:r>
              <a:rPr lang="ko-KR" altLang="en-US" sz="2000" dirty="0">
                <a:solidFill>
                  <a:srgbClr val="585858"/>
                </a:solidFill>
                <a:latin typeface="UKIJ CJK"/>
                <a:cs typeface="UKIJ CJK"/>
              </a:rPr>
              <a:t>지침의 경우 </a:t>
            </a:r>
            <a:r>
              <a:rPr lang="en-US" altLang="ko-KR" sz="2000" dirty="0">
                <a:solidFill>
                  <a:srgbClr val="585858"/>
                </a:solidFill>
                <a:latin typeface="UKIJ CJK"/>
                <a:cs typeface="UKIJ CJK"/>
              </a:rPr>
              <a:t>: </a:t>
            </a:r>
          </a:p>
          <a:p>
            <a:pPr marL="12700" marR="5080">
              <a:lnSpc>
                <a:spcPct val="100000"/>
              </a:lnSpc>
              <a:spcBef>
                <a:spcPts val="105"/>
              </a:spcBef>
            </a:pPr>
            <a:r>
              <a:rPr lang="en-US" altLang="ko-KR" sz="2000" dirty="0">
                <a:solidFill>
                  <a:srgbClr val="585858"/>
                </a:solidFill>
                <a:latin typeface="UKIJ CJK"/>
                <a:cs typeface="UKIJ CJK"/>
              </a:rPr>
              <a:t>70% </a:t>
            </a:r>
            <a:r>
              <a:rPr lang="ko-KR" altLang="en-US" sz="2000" spc="-10" dirty="0">
                <a:solidFill>
                  <a:srgbClr val="585858"/>
                </a:solidFill>
                <a:latin typeface="UKIJ CJK"/>
                <a:cs typeface="UKIJ CJK"/>
              </a:rPr>
              <a:t>시각장애</a:t>
            </a:r>
            <a:r>
              <a:rPr lang="en-US" altLang="ko-KR" sz="2000" spc="-10" dirty="0">
                <a:solidFill>
                  <a:srgbClr val="585858"/>
                </a:solidFill>
                <a:latin typeface="UKIJ CJK"/>
                <a:cs typeface="UKIJ CJK"/>
              </a:rPr>
              <a:t>, </a:t>
            </a:r>
            <a:r>
              <a:rPr lang="en-US" altLang="ko-KR" sz="2000" dirty="0">
                <a:solidFill>
                  <a:srgbClr val="585858"/>
                </a:solidFill>
                <a:latin typeface="UKIJ CJK"/>
                <a:cs typeface="UKIJ CJK"/>
              </a:rPr>
              <a:t>30%</a:t>
            </a:r>
            <a:r>
              <a:rPr lang="ko-KR" altLang="en-US" sz="2000" spc="65" dirty="0">
                <a:solidFill>
                  <a:srgbClr val="585858"/>
                </a:solidFill>
                <a:latin typeface="UKIJ CJK"/>
                <a:cs typeface="UKIJ CJK"/>
              </a:rPr>
              <a:t> </a:t>
            </a:r>
            <a:r>
              <a:rPr lang="ko-KR" altLang="en-US" sz="2000" dirty="0">
                <a:solidFill>
                  <a:srgbClr val="585858"/>
                </a:solidFill>
                <a:latin typeface="UKIJ CJK"/>
                <a:cs typeface="UKIJ CJK"/>
              </a:rPr>
              <a:t>기타장애</a:t>
            </a:r>
            <a:endParaRPr lang="ko-KR" altLang="en-US" sz="2000" dirty="0">
              <a:latin typeface="UKIJ CJK"/>
              <a:cs typeface="UKIJ CJK"/>
            </a:endParaRPr>
          </a:p>
        </p:txBody>
      </p:sp>
      <p:sp>
        <p:nvSpPr>
          <p:cNvPr id="3" name="Slide Number Placeholder 2">
            <a:extLst>
              <a:ext uri="{FF2B5EF4-FFF2-40B4-BE49-F238E27FC236}">
                <a16:creationId xmlns:a16="http://schemas.microsoft.com/office/drawing/2014/main" id="{10B20218-036F-6B4D-AFAC-FA6F5C4CC900}"/>
              </a:ext>
            </a:extLst>
          </p:cNvPr>
          <p:cNvSpPr>
            <a:spLocks noGrp="1"/>
          </p:cNvSpPr>
          <p:nvPr>
            <p:ph type="sldNum" sz="quarter" idx="2"/>
          </p:nvPr>
        </p:nvSpPr>
        <p:spPr/>
        <p:txBody>
          <a:bodyPr/>
          <a:lstStyle/>
          <a:p>
            <a:fld id="{86CB4B4D-7CA3-9044-876B-883B54F8677D}" type="slidenum">
              <a:rPr lang="en-KR" smtClean="0"/>
              <a:t>4</a:t>
            </a:fld>
            <a:endParaRPr lang="en-KR"/>
          </a:p>
        </p:txBody>
      </p:sp>
      <p:sp>
        <p:nvSpPr>
          <p:cNvPr id="220" name="Mission 1"/>
          <p:cNvSpPr/>
          <p:nvPr/>
        </p:nvSpPr>
        <p:spPr>
          <a:xfrm>
            <a:off x="9907452" y="4215994"/>
            <a:ext cx="2897183" cy="1270001"/>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지체장애</a:t>
            </a:r>
            <a:endParaRPr b="1" dirty="0">
              <a:latin typeface="+mn-ea"/>
              <a:ea typeface="+mn-ea"/>
            </a:endParaRPr>
          </a:p>
        </p:txBody>
      </p:sp>
      <p:sp>
        <p:nvSpPr>
          <p:cNvPr id="221" name="Mission 2"/>
          <p:cNvSpPr/>
          <p:nvPr/>
        </p:nvSpPr>
        <p:spPr>
          <a:xfrm>
            <a:off x="9907452" y="5744127"/>
            <a:ext cx="2897183" cy="1270001"/>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언어장애</a:t>
            </a:r>
            <a:endParaRPr b="1" dirty="0">
              <a:latin typeface="+mn-ea"/>
              <a:ea typeface="+mn-ea"/>
            </a:endParaRPr>
          </a:p>
        </p:txBody>
      </p:sp>
      <p:sp>
        <p:nvSpPr>
          <p:cNvPr id="222" name="Solution 1"/>
          <p:cNvSpPr/>
          <p:nvPr/>
        </p:nvSpPr>
        <p:spPr>
          <a:xfrm>
            <a:off x="9907452" y="7306018"/>
            <a:ext cx="2897183"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시각장애 </a:t>
            </a:r>
            <a:r>
              <a:rPr lang="en-US" altLang="ko-KR" sz="2000" b="1" dirty="0">
                <a:latin typeface="+mn-ea"/>
                <a:ea typeface="+mn-ea"/>
              </a:rPr>
              <a:t>(</a:t>
            </a:r>
            <a:r>
              <a:rPr lang="ko-KR" altLang="en-US" sz="2000" b="1" dirty="0" err="1">
                <a:latin typeface="+mn-ea"/>
                <a:ea typeface="+mn-ea"/>
              </a:rPr>
              <a:t>전맹</a:t>
            </a:r>
            <a:r>
              <a:rPr lang="en-US" altLang="ko-KR" sz="2000" b="1" dirty="0">
                <a:latin typeface="+mn-ea"/>
                <a:ea typeface="+mn-ea"/>
              </a:rPr>
              <a:t>)</a:t>
            </a:r>
            <a:endParaRPr sz="2000" b="1" dirty="0">
              <a:latin typeface="+mn-ea"/>
              <a:ea typeface="+mn-ea"/>
            </a:endParaRPr>
          </a:p>
        </p:txBody>
      </p:sp>
      <p:sp>
        <p:nvSpPr>
          <p:cNvPr id="223" name="Problems"/>
          <p:cNvSpPr/>
          <p:nvPr/>
        </p:nvSpPr>
        <p:spPr>
          <a:xfrm>
            <a:off x="9907452" y="2668465"/>
            <a:ext cx="2897183" cy="127000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청각장애</a:t>
            </a:r>
            <a:endParaRPr b="1" dirty="0">
              <a:latin typeface="+mn-ea"/>
              <a:ea typeface="+mn-ea"/>
            </a:endParaRPr>
          </a:p>
        </p:txBody>
      </p:sp>
      <p:sp>
        <p:nvSpPr>
          <p:cNvPr id="224" name="Solution 2"/>
          <p:cNvSpPr/>
          <p:nvPr/>
        </p:nvSpPr>
        <p:spPr>
          <a:xfrm>
            <a:off x="9907452" y="8851030"/>
            <a:ext cx="2897183"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시각장애</a:t>
            </a:r>
            <a:r>
              <a:rPr lang="en-US" altLang="ko-KR" b="1" dirty="0">
                <a:latin typeface="+mn-ea"/>
                <a:ea typeface="+mn-ea"/>
              </a:rPr>
              <a:t> </a:t>
            </a:r>
            <a:r>
              <a:rPr lang="en-US" altLang="ko-KR" sz="2000" b="1" dirty="0">
                <a:latin typeface="+mn-ea"/>
                <a:ea typeface="+mn-ea"/>
              </a:rPr>
              <a:t>(</a:t>
            </a:r>
            <a:r>
              <a:rPr lang="ko-KR" altLang="en-US" sz="2000" b="1" dirty="0">
                <a:latin typeface="+mn-ea"/>
                <a:ea typeface="+mn-ea"/>
              </a:rPr>
              <a:t>약시</a:t>
            </a:r>
            <a:r>
              <a:rPr lang="en-US" altLang="ko-KR" sz="2000" b="1" dirty="0">
                <a:latin typeface="+mn-ea"/>
                <a:ea typeface="+mn-ea"/>
              </a:rPr>
              <a:t>)</a:t>
            </a:r>
            <a:endParaRPr sz="2000" b="1" dirty="0">
              <a:latin typeface="+mn-ea"/>
              <a:ea typeface="+mn-ea"/>
            </a:endParaRPr>
          </a:p>
        </p:txBody>
      </p:sp>
      <p:sp>
        <p:nvSpPr>
          <p:cNvPr id="225" name="Solution 3"/>
          <p:cNvSpPr/>
          <p:nvPr/>
        </p:nvSpPr>
        <p:spPr>
          <a:xfrm>
            <a:off x="9907452" y="10405642"/>
            <a:ext cx="2897183"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b="1" dirty="0">
                <a:latin typeface="+mn-ea"/>
                <a:ea typeface="+mn-ea"/>
              </a:rPr>
              <a:t>시각장애</a:t>
            </a:r>
            <a:r>
              <a:rPr lang="en-US" altLang="ko-KR" b="1" dirty="0">
                <a:latin typeface="+mn-ea"/>
                <a:ea typeface="+mn-ea"/>
              </a:rPr>
              <a:t> </a:t>
            </a:r>
            <a:r>
              <a:rPr lang="en-US" altLang="ko-KR" sz="2000" b="1" dirty="0">
                <a:latin typeface="+mn-ea"/>
                <a:ea typeface="+mn-ea"/>
              </a:rPr>
              <a:t>(</a:t>
            </a:r>
            <a:r>
              <a:rPr lang="ko-KR" altLang="en-US" sz="2000" b="1" dirty="0">
                <a:latin typeface="+mn-ea"/>
                <a:ea typeface="+mn-ea"/>
              </a:rPr>
              <a:t>색맹</a:t>
            </a:r>
            <a:r>
              <a:rPr lang="en-US" altLang="ko-KR" sz="2000" b="1" dirty="0">
                <a:latin typeface="+mn-ea"/>
                <a:ea typeface="+mn-ea"/>
              </a:rPr>
              <a:t>)</a:t>
            </a:r>
            <a:endParaRPr sz="2000" b="1" dirty="0">
              <a:latin typeface="+mn-ea"/>
              <a:ea typeface="+mn-ea"/>
            </a:endParaRPr>
          </a:p>
        </p:txBody>
      </p:sp>
      <p:sp>
        <p:nvSpPr>
          <p:cNvPr id="226" name="Solutions"/>
          <p:cNvSpPr txBox="1"/>
          <p:nvPr/>
        </p:nvSpPr>
        <p:spPr>
          <a:xfrm>
            <a:off x="8144829" y="7706068"/>
            <a:ext cx="135471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lang="ko-KR" altLang="en-US" sz="1700" dirty="0">
                <a:latin typeface="+mn-ea"/>
                <a:ea typeface="+mn-ea"/>
              </a:rPr>
              <a:t>유형 </a:t>
            </a:r>
            <a:r>
              <a:rPr lang="en-US" altLang="ko-KR" sz="1700" dirty="0">
                <a:latin typeface="+mn-ea"/>
                <a:ea typeface="+mn-ea"/>
              </a:rPr>
              <a:t>3</a:t>
            </a:r>
            <a:endParaRPr sz="1700" dirty="0">
              <a:latin typeface="+mn-ea"/>
              <a:ea typeface="+mn-ea"/>
            </a:endParaRPr>
          </a:p>
        </p:txBody>
      </p:sp>
      <p:sp>
        <p:nvSpPr>
          <p:cNvPr id="227" name="Mission"/>
          <p:cNvSpPr txBox="1"/>
          <p:nvPr/>
        </p:nvSpPr>
        <p:spPr>
          <a:xfrm>
            <a:off x="8144829" y="4593648"/>
            <a:ext cx="135471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lang="ko-KR" altLang="en-US" sz="1700" dirty="0">
                <a:latin typeface="+mn-ea"/>
                <a:ea typeface="+mn-ea"/>
              </a:rPr>
              <a:t>유형 </a:t>
            </a:r>
            <a:r>
              <a:rPr lang="en-US" altLang="ko-KR" sz="1700" dirty="0">
                <a:latin typeface="+mn-ea"/>
                <a:ea typeface="+mn-ea"/>
              </a:rPr>
              <a:t>2</a:t>
            </a:r>
            <a:endParaRPr sz="1700" dirty="0">
              <a:latin typeface="+mn-ea"/>
              <a:ea typeface="+mn-ea"/>
            </a:endParaRPr>
          </a:p>
        </p:txBody>
      </p:sp>
      <p:sp>
        <p:nvSpPr>
          <p:cNvPr id="228" name="Problems"/>
          <p:cNvSpPr txBox="1"/>
          <p:nvPr/>
        </p:nvSpPr>
        <p:spPr>
          <a:xfrm>
            <a:off x="8144829" y="3091538"/>
            <a:ext cx="135471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lang="ko-KR" altLang="en-US" sz="1700" dirty="0">
                <a:latin typeface="+mn-ea"/>
                <a:ea typeface="+mn-ea"/>
              </a:rPr>
              <a:t>유형 </a:t>
            </a:r>
            <a:r>
              <a:rPr lang="en-US" altLang="ko-KR" sz="1700" dirty="0">
                <a:latin typeface="+mn-ea"/>
                <a:ea typeface="+mn-ea"/>
              </a:rPr>
              <a:t>1</a:t>
            </a:r>
            <a:endParaRPr sz="1700" dirty="0">
              <a:latin typeface="+mn-ea"/>
              <a:ea typeface="+mn-ea"/>
            </a:endParaRPr>
          </a:p>
        </p:txBody>
      </p:sp>
      <p:sp>
        <p:nvSpPr>
          <p:cNvPr id="229" name="Lorem ipsum dolor sit amet, his ad blandit phaedrum eime ridk mnesarchum"/>
          <p:cNvSpPr/>
          <p:nvPr/>
        </p:nvSpPr>
        <p:spPr>
          <a:xfrm>
            <a:off x="13000054" y="2668465"/>
            <a:ext cx="9794295" cy="127000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a:latin typeface="+mn-ea"/>
                <a:ea typeface="+mn-ea"/>
              </a:rPr>
              <a:t>사운드 </a:t>
            </a:r>
            <a:r>
              <a:rPr lang="en-US" altLang="ko-KR" sz="2400" spc="-150" dirty="0">
                <a:latin typeface="+mn-ea"/>
                <a:ea typeface="+mn-ea"/>
              </a:rPr>
              <a:t>/ </a:t>
            </a:r>
            <a:r>
              <a:rPr lang="ko-KR" altLang="en-US" sz="2400" spc="-150" dirty="0">
                <a:latin typeface="+mn-ea"/>
                <a:ea typeface="+mn-ea"/>
              </a:rPr>
              <a:t>오디오 </a:t>
            </a:r>
            <a:r>
              <a:rPr lang="en-US" altLang="ko-KR" sz="2400" spc="-150" dirty="0">
                <a:latin typeface="+mn-ea"/>
                <a:ea typeface="+mn-ea"/>
              </a:rPr>
              <a:t>/ </a:t>
            </a:r>
            <a:r>
              <a:rPr lang="ko-KR" altLang="en-US" sz="2400" spc="-150" dirty="0">
                <a:latin typeface="+mn-ea"/>
                <a:ea typeface="+mn-ea"/>
              </a:rPr>
              <a:t>동영상 등을 청취할 수 없음 </a:t>
            </a:r>
            <a:endParaRPr lang="en-US" altLang="ko-KR" sz="2400" spc="-150" dirty="0">
              <a:latin typeface="+mn-ea"/>
              <a:ea typeface="+mn-ea"/>
            </a:endParaRPr>
          </a:p>
          <a:p>
            <a:r>
              <a:rPr lang="ko-KR" altLang="en-US" sz="2400" b="1" spc="-150" dirty="0">
                <a:latin typeface="+mn-ea"/>
                <a:ea typeface="+mn-ea"/>
              </a:rPr>
              <a:t>수화</a:t>
            </a:r>
            <a:r>
              <a:rPr lang="en-US" altLang="ko-KR" sz="2400" b="1" spc="-150" dirty="0">
                <a:latin typeface="+mn-ea"/>
                <a:ea typeface="+mn-ea"/>
              </a:rPr>
              <a:t> &amp; </a:t>
            </a:r>
            <a:r>
              <a:rPr lang="ko-KR" altLang="en-US" sz="2400" b="1" spc="-150" dirty="0">
                <a:latin typeface="+mn-ea"/>
                <a:ea typeface="+mn-ea"/>
              </a:rPr>
              <a:t>자막 등 시각 정보 제공</a:t>
            </a:r>
            <a:endParaRPr sz="2400" b="1" spc="-150" dirty="0">
              <a:latin typeface="+mn-ea"/>
              <a:ea typeface="+mn-ea"/>
            </a:endParaRPr>
          </a:p>
        </p:txBody>
      </p:sp>
      <p:sp>
        <p:nvSpPr>
          <p:cNvPr id="230" name="Lorem ipsum dolor sit amet, his ad blandit phaedrum eime ridk mnesarchum"/>
          <p:cNvSpPr/>
          <p:nvPr/>
        </p:nvSpPr>
        <p:spPr>
          <a:xfrm>
            <a:off x="13000054" y="4215994"/>
            <a:ext cx="9794295" cy="1270001"/>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err="1">
                <a:latin typeface="+mn-ea"/>
                <a:ea typeface="+mn-ea"/>
              </a:rPr>
              <a:t>상지</a:t>
            </a:r>
            <a:r>
              <a:rPr lang="ko-KR" altLang="en-US" sz="2400" spc="-150" dirty="0">
                <a:latin typeface="+mn-ea"/>
                <a:ea typeface="+mn-ea"/>
              </a:rPr>
              <a:t> 장애 </a:t>
            </a:r>
            <a:r>
              <a:rPr lang="en-US" altLang="ko-KR" sz="2400" spc="-150" dirty="0">
                <a:latin typeface="+mn-ea"/>
                <a:ea typeface="+mn-ea"/>
              </a:rPr>
              <a:t>: </a:t>
            </a:r>
            <a:r>
              <a:rPr lang="ko-KR" altLang="en-US" sz="2400" spc="-150" dirty="0">
                <a:latin typeface="+mn-ea"/>
                <a:ea typeface="+mn-ea"/>
              </a:rPr>
              <a:t>손 사용 어려움 </a:t>
            </a:r>
            <a:r>
              <a:rPr lang="en-US" altLang="ko-KR" sz="2400" spc="-150" dirty="0">
                <a:latin typeface="+mn-ea"/>
                <a:ea typeface="+mn-ea"/>
              </a:rPr>
              <a:t>/ </a:t>
            </a:r>
            <a:r>
              <a:rPr lang="ko-KR" altLang="en-US" sz="2400" spc="-150" dirty="0">
                <a:latin typeface="+mn-ea"/>
                <a:ea typeface="+mn-ea"/>
              </a:rPr>
              <a:t>기타 </a:t>
            </a:r>
            <a:r>
              <a:rPr lang="en-US" altLang="ko-KR" sz="2400" spc="-150" dirty="0">
                <a:latin typeface="+mn-ea"/>
                <a:ea typeface="+mn-ea"/>
              </a:rPr>
              <a:t>: </a:t>
            </a:r>
            <a:r>
              <a:rPr lang="ko-KR" altLang="en-US" sz="2400" spc="-150" dirty="0">
                <a:latin typeface="+mn-ea"/>
                <a:ea typeface="+mn-ea"/>
              </a:rPr>
              <a:t>움직임 어려움</a:t>
            </a:r>
            <a:endParaRPr lang="en-US" altLang="ko-KR" sz="2400" spc="-150" dirty="0">
              <a:latin typeface="+mn-ea"/>
              <a:ea typeface="+mn-ea"/>
            </a:endParaRPr>
          </a:p>
          <a:p>
            <a:r>
              <a:rPr lang="ko-KR" altLang="en-US" sz="2400" b="1" spc="-150" dirty="0">
                <a:latin typeface="+mn-ea"/>
                <a:ea typeface="+mn-ea"/>
              </a:rPr>
              <a:t>마우스 대체</a:t>
            </a:r>
            <a:r>
              <a:rPr lang="en-US" altLang="ko-KR" sz="2400" b="1" spc="-150" dirty="0">
                <a:latin typeface="+mn-ea"/>
                <a:ea typeface="+mn-ea"/>
              </a:rPr>
              <a:t>, </a:t>
            </a:r>
            <a:r>
              <a:rPr lang="ko-KR" altLang="en-US" sz="2400" b="1" spc="-150" dirty="0">
                <a:latin typeface="+mn-ea"/>
                <a:ea typeface="+mn-ea"/>
              </a:rPr>
              <a:t>키보드만 사용</a:t>
            </a:r>
            <a:endParaRPr sz="2400" b="1" spc="-150" dirty="0">
              <a:latin typeface="+mn-ea"/>
              <a:ea typeface="+mn-ea"/>
            </a:endParaRPr>
          </a:p>
        </p:txBody>
      </p:sp>
      <p:sp>
        <p:nvSpPr>
          <p:cNvPr id="231" name="Lorem ipsum dolor sit amet, his ad blandit phaedrum eime ridk mnesarchum"/>
          <p:cNvSpPr/>
          <p:nvPr/>
        </p:nvSpPr>
        <p:spPr>
          <a:xfrm>
            <a:off x="13000054" y="5744127"/>
            <a:ext cx="9794295" cy="1270001"/>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a:latin typeface="+mn-ea"/>
                <a:ea typeface="+mn-ea"/>
              </a:rPr>
              <a:t>복잡한 용어</a:t>
            </a:r>
            <a:r>
              <a:rPr lang="en-US" altLang="ko-KR" sz="2400" spc="-150" dirty="0">
                <a:latin typeface="+mn-ea"/>
                <a:ea typeface="+mn-ea"/>
              </a:rPr>
              <a:t>, </a:t>
            </a:r>
            <a:r>
              <a:rPr lang="ko-KR" altLang="en-US" sz="2400" spc="-150" dirty="0">
                <a:latin typeface="+mn-ea"/>
                <a:ea typeface="+mn-ea"/>
              </a:rPr>
              <a:t>어려운 용어의 이해 불가능</a:t>
            </a:r>
            <a:endParaRPr lang="en-US" altLang="ko-KR" sz="2400" spc="-150" dirty="0">
              <a:latin typeface="+mn-ea"/>
              <a:ea typeface="+mn-ea"/>
            </a:endParaRPr>
          </a:p>
          <a:p>
            <a:r>
              <a:rPr lang="ko-KR" altLang="en-US" sz="2400" b="1" spc="-150" dirty="0">
                <a:latin typeface="+mn-ea"/>
                <a:ea typeface="+mn-ea"/>
              </a:rPr>
              <a:t>쉬운 용어 사용</a:t>
            </a:r>
            <a:endParaRPr sz="2400" b="1" spc="-150" dirty="0">
              <a:latin typeface="+mn-ea"/>
              <a:ea typeface="+mn-ea"/>
            </a:endParaRPr>
          </a:p>
        </p:txBody>
      </p:sp>
      <p:sp>
        <p:nvSpPr>
          <p:cNvPr id="232" name="Lorem ipsum dolor sit amet, his ad blandit phaedrum eime ridk mnesarchum"/>
          <p:cNvSpPr/>
          <p:nvPr/>
        </p:nvSpPr>
        <p:spPr>
          <a:xfrm>
            <a:off x="13000054" y="7306018"/>
            <a:ext cx="9794295"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a:latin typeface="+mn-ea"/>
                <a:ea typeface="+mn-ea"/>
              </a:rPr>
              <a:t>모니터를 볼 수 없음</a:t>
            </a:r>
            <a:r>
              <a:rPr lang="en-US" altLang="ko-KR" sz="2400" spc="-150" dirty="0">
                <a:latin typeface="+mn-ea"/>
                <a:ea typeface="+mn-ea"/>
              </a:rPr>
              <a:t> / </a:t>
            </a:r>
            <a:r>
              <a:rPr lang="ko-KR" altLang="en-US" sz="2400" spc="-150" dirty="0">
                <a:latin typeface="+mn-ea"/>
                <a:ea typeface="+mn-ea"/>
              </a:rPr>
              <a:t>마우스 사용 어려움</a:t>
            </a:r>
            <a:endParaRPr lang="en-US" altLang="ko-KR" sz="2400" spc="-150" dirty="0">
              <a:latin typeface="+mn-ea"/>
              <a:ea typeface="+mn-ea"/>
            </a:endParaRPr>
          </a:p>
          <a:p>
            <a:r>
              <a:rPr lang="ko-KR" altLang="en-US" sz="2400" b="1" spc="-150" dirty="0">
                <a:latin typeface="+mn-ea"/>
                <a:ea typeface="+mn-ea"/>
              </a:rPr>
              <a:t>스크린리더기</a:t>
            </a:r>
            <a:r>
              <a:rPr lang="en-US" altLang="ko-KR" sz="2400" b="1" spc="-150" dirty="0">
                <a:latin typeface="+mn-ea"/>
                <a:ea typeface="+mn-ea"/>
              </a:rPr>
              <a:t>, </a:t>
            </a:r>
            <a:r>
              <a:rPr lang="ko-KR" altLang="en-US" sz="2400" b="1" spc="-150" dirty="0">
                <a:latin typeface="+mn-ea"/>
                <a:ea typeface="+mn-ea"/>
              </a:rPr>
              <a:t>키보드 사용</a:t>
            </a:r>
            <a:endParaRPr sz="2400" b="1" spc="-150" dirty="0">
              <a:latin typeface="+mn-ea"/>
              <a:ea typeface="+mn-ea"/>
            </a:endParaRPr>
          </a:p>
        </p:txBody>
      </p:sp>
      <p:sp>
        <p:nvSpPr>
          <p:cNvPr id="233" name="Lorem ipsum dolor sit amet, his ad blandit phaedrum eime ridk mnesarchum"/>
          <p:cNvSpPr/>
          <p:nvPr/>
        </p:nvSpPr>
        <p:spPr>
          <a:xfrm>
            <a:off x="13000054" y="8851030"/>
            <a:ext cx="9794295"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a:latin typeface="+mn-ea"/>
                <a:ea typeface="+mn-ea"/>
              </a:rPr>
              <a:t>모니터 사용 일부 가능함</a:t>
            </a:r>
            <a:endParaRPr lang="en-US" altLang="ko-KR" sz="2400" spc="-150" dirty="0">
              <a:latin typeface="+mn-ea"/>
              <a:ea typeface="+mn-ea"/>
            </a:endParaRPr>
          </a:p>
          <a:p>
            <a:r>
              <a:rPr lang="ko-KR" altLang="en-US" sz="2400" b="1" spc="-150" dirty="0">
                <a:latin typeface="+mn-ea"/>
                <a:ea typeface="+mn-ea"/>
              </a:rPr>
              <a:t>화면 확대 </a:t>
            </a:r>
            <a:r>
              <a:rPr lang="en-US" altLang="ko-KR" sz="2400" b="1" spc="-150" dirty="0">
                <a:latin typeface="+mn-ea"/>
                <a:ea typeface="+mn-ea"/>
              </a:rPr>
              <a:t>/ </a:t>
            </a:r>
            <a:r>
              <a:rPr lang="ko-KR" altLang="en-US" sz="2400" b="1" spc="-150" dirty="0">
                <a:latin typeface="+mn-ea"/>
                <a:ea typeface="+mn-ea"/>
              </a:rPr>
              <a:t>고 대비 사용</a:t>
            </a:r>
            <a:endParaRPr sz="2400" b="1" spc="-150" dirty="0">
              <a:latin typeface="+mn-ea"/>
              <a:ea typeface="+mn-ea"/>
            </a:endParaRPr>
          </a:p>
        </p:txBody>
      </p:sp>
      <p:sp>
        <p:nvSpPr>
          <p:cNvPr id="234" name="Lorem ipsum dolor sit amet, his ad blandit phaedrum eime ridk mnesarchum"/>
          <p:cNvSpPr/>
          <p:nvPr/>
        </p:nvSpPr>
        <p:spPr>
          <a:xfrm>
            <a:off x="13000054" y="10405642"/>
            <a:ext cx="9794295" cy="1270001"/>
          </a:xfrm>
          <a:prstGeom prst="rect">
            <a:avLst/>
          </a:prstGeom>
          <a:solidFill>
            <a:schemeClr val="accent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150000"/>
              </a:lnSpc>
              <a:defRPr sz="2000">
                <a:solidFill>
                  <a:srgbClr val="838383"/>
                </a:solidFill>
              </a:defRPr>
            </a:lvl1pPr>
          </a:lstStyle>
          <a:p>
            <a:r>
              <a:rPr lang="ko-KR" altLang="en-US" sz="2400" spc="-150" dirty="0">
                <a:latin typeface="+mn-ea"/>
                <a:ea typeface="+mn-ea"/>
              </a:rPr>
              <a:t>색을 구별하기 어려움</a:t>
            </a:r>
            <a:endParaRPr lang="en-US" altLang="ko-KR" sz="2400" spc="-150" dirty="0">
              <a:latin typeface="+mn-ea"/>
              <a:ea typeface="+mn-ea"/>
            </a:endParaRPr>
          </a:p>
          <a:p>
            <a:r>
              <a:rPr lang="ko-KR" altLang="en-US" sz="2400" b="1" spc="-150" dirty="0">
                <a:latin typeface="+mn-ea"/>
                <a:ea typeface="+mn-ea"/>
              </a:rPr>
              <a:t>색의 제한적 사용 </a:t>
            </a:r>
            <a:r>
              <a:rPr lang="en-US" altLang="ko-KR" sz="2400" b="1" spc="-150" dirty="0">
                <a:latin typeface="+mn-ea"/>
                <a:ea typeface="+mn-ea"/>
              </a:rPr>
              <a:t>/ </a:t>
            </a:r>
            <a:r>
              <a:rPr lang="ko-KR" altLang="en-US" sz="2400" b="1" spc="-150" dirty="0">
                <a:latin typeface="+mn-ea"/>
                <a:ea typeface="+mn-ea"/>
              </a:rPr>
              <a:t>색상 고 대비 사용</a:t>
            </a:r>
            <a:endParaRPr sz="2400" b="1" spc="-150" dirty="0">
              <a:latin typeface="+mn-ea"/>
              <a:ea typeface="+mn-ea"/>
            </a:endParaRPr>
          </a:p>
        </p:txBody>
      </p:sp>
      <p:grpSp>
        <p:nvGrpSpPr>
          <p:cNvPr id="2" name="Group 1">
            <a:extLst>
              <a:ext uri="{FF2B5EF4-FFF2-40B4-BE49-F238E27FC236}">
                <a16:creationId xmlns:a16="http://schemas.microsoft.com/office/drawing/2014/main" id="{0AD331AC-2EB7-314A-838F-7AC19936D810}"/>
              </a:ext>
            </a:extLst>
          </p:cNvPr>
          <p:cNvGrpSpPr/>
          <p:nvPr/>
        </p:nvGrpSpPr>
        <p:grpSpPr>
          <a:xfrm>
            <a:off x="7893946" y="2713769"/>
            <a:ext cx="776409" cy="8916280"/>
            <a:chOff x="7893946" y="3002525"/>
            <a:chExt cx="776409" cy="8916280"/>
          </a:xfrm>
        </p:grpSpPr>
        <p:sp>
          <p:nvSpPr>
            <p:cNvPr id="235" name="Line"/>
            <p:cNvSpPr/>
            <p:nvPr/>
          </p:nvSpPr>
          <p:spPr>
            <a:xfrm flipV="1">
              <a:off x="7893946" y="3005643"/>
              <a:ext cx="776409" cy="1"/>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a:p>
          </p:txBody>
        </p:sp>
        <p:sp>
          <p:nvSpPr>
            <p:cNvPr id="236" name="Line"/>
            <p:cNvSpPr/>
            <p:nvPr/>
          </p:nvSpPr>
          <p:spPr>
            <a:xfrm flipV="1">
              <a:off x="7893946" y="4542849"/>
              <a:ext cx="776409" cy="1"/>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a:p>
          </p:txBody>
        </p:sp>
        <p:sp>
          <p:nvSpPr>
            <p:cNvPr id="237" name="Line"/>
            <p:cNvSpPr/>
            <p:nvPr/>
          </p:nvSpPr>
          <p:spPr>
            <a:xfrm>
              <a:off x="7893946" y="7632874"/>
              <a:ext cx="776409" cy="1"/>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a:p>
          </p:txBody>
        </p:sp>
        <p:sp>
          <p:nvSpPr>
            <p:cNvPr id="238" name="Line"/>
            <p:cNvSpPr/>
            <p:nvPr/>
          </p:nvSpPr>
          <p:spPr>
            <a:xfrm>
              <a:off x="7893946" y="11916699"/>
              <a:ext cx="776409" cy="1"/>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a:p>
          </p:txBody>
        </p:sp>
        <p:sp>
          <p:nvSpPr>
            <p:cNvPr id="239" name="Line"/>
            <p:cNvSpPr/>
            <p:nvPr/>
          </p:nvSpPr>
          <p:spPr>
            <a:xfrm>
              <a:off x="7900640" y="3002525"/>
              <a:ext cx="1" cy="8916280"/>
            </a:xfrm>
            <a:prstGeom prst="line">
              <a:avLst/>
            </a:prstGeom>
            <a:noFill/>
            <a:ln w="25400" cap="flat">
              <a:solidFill>
                <a:schemeClr val="tx2"/>
              </a:solidFill>
              <a:prstDash val="solid"/>
              <a:miter lim="400000"/>
            </a:ln>
            <a:effectLst/>
          </p:spPr>
          <p:txBody>
            <a:bodyPr wrap="square" lIns="50800" tIns="50800" rIns="50800" bIns="50800" numCol="1" anchor="ctr">
              <a:noAutofit/>
            </a:bodyPr>
            <a:lstStyle/>
            <a:p>
              <a:endParaRPr/>
            </a:p>
          </p:txBody>
        </p:sp>
      </p:grpSp>
      <p:sp>
        <p:nvSpPr>
          <p:cNvPr id="27" name="TextBox 26">
            <a:extLst>
              <a:ext uri="{FF2B5EF4-FFF2-40B4-BE49-F238E27FC236}">
                <a16:creationId xmlns:a16="http://schemas.microsoft.com/office/drawing/2014/main" id="{8C3F4E75-5427-40D6-821C-8F2B050DB729}"/>
              </a:ext>
            </a:extLst>
          </p:cNvPr>
          <p:cNvSpPr txBox="1"/>
          <p:nvPr/>
        </p:nvSpPr>
        <p:spPr>
          <a:xfrm>
            <a:off x="1797946" y="7865752"/>
            <a:ext cx="4426390" cy="5886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2800" b="1" spc="140" dirty="0">
                <a:solidFill>
                  <a:schemeClr val="accent2">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웹접근성의</a:t>
            </a:r>
            <a:r>
              <a:rPr lang="ko-KR" altLang="en-US" sz="2800" b="1" spc="160" dirty="0">
                <a:solidFill>
                  <a:schemeClr val="accent2">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800" b="1" spc="90" dirty="0">
                <a:solidFill>
                  <a:schemeClr val="accent2">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대상은</a:t>
            </a:r>
            <a:r>
              <a:rPr lang="en-US" altLang="ko-KR" sz="2800" b="1" spc="90" dirty="0">
                <a:solidFill>
                  <a:schemeClr val="accent2">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800" b="1" dirty="0">
              <a:solidFill>
                <a:schemeClr val="accent2">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Tree>
    <p:extLst>
      <p:ext uri="{BB962C8B-B14F-4D97-AF65-F5344CB8AC3E}">
        <p14:creationId xmlns:p14="http://schemas.microsoft.com/office/powerpoint/2010/main" val="253632943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50ED3-B66A-5846-92A5-BAD0E5C483B0}"/>
              </a:ext>
            </a:extLst>
          </p:cNvPr>
          <p:cNvSpPr>
            <a:spLocks noGrp="1"/>
          </p:cNvSpPr>
          <p:nvPr>
            <p:ph type="sldNum" sz="quarter" idx="2"/>
          </p:nvPr>
        </p:nvSpPr>
        <p:spPr/>
        <p:txBody>
          <a:bodyPr/>
          <a:lstStyle/>
          <a:p>
            <a:fld id="{86CB4B4D-7CA3-9044-876B-883B54F8677D}" type="slidenum">
              <a:rPr lang="en-KR" smtClean="0"/>
              <a:t>40</a:t>
            </a:fld>
            <a:endParaRPr lang="en-KR"/>
          </a:p>
        </p:txBody>
      </p:sp>
      <p:sp>
        <p:nvSpPr>
          <p:cNvPr id="149" name="Potential"/>
          <p:cNvSpPr/>
          <p:nvPr/>
        </p:nvSpPr>
        <p:spPr>
          <a:xfrm>
            <a:off x="11944680" y="5282464"/>
            <a:ext cx="7620001" cy="379739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036" y="0"/>
                  <a:pt x="5272" y="2117"/>
                  <a:pt x="3163" y="6349"/>
                </a:cubicBezTo>
                <a:cubicBezTo>
                  <a:pt x="1063" y="10562"/>
                  <a:pt x="9" y="16078"/>
                  <a:pt x="0" y="21600"/>
                </a:cubicBezTo>
                <a:lnTo>
                  <a:pt x="21600" y="21600"/>
                </a:lnTo>
                <a:cubicBezTo>
                  <a:pt x="21591" y="16078"/>
                  <a:pt x="20537" y="10562"/>
                  <a:pt x="18437" y="6349"/>
                </a:cubicBezTo>
                <a:cubicBezTo>
                  <a:pt x="16328" y="2117"/>
                  <a:pt x="13565" y="0"/>
                  <a:pt x="10801" y="0"/>
                </a:cubicBezTo>
                <a:close/>
              </a:path>
            </a:pathLst>
          </a:custGeom>
          <a:solidFill>
            <a:schemeClr val="accent2">
              <a:alpha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en-US" sz="4800" dirty="0">
                <a:latin typeface="+mn-ea"/>
                <a:ea typeface="+mn-ea"/>
              </a:rPr>
              <a:t>4.2</a:t>
            </a:r>
          </a:p>
          <a:p>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웹 애플리케이션 접근성</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0" name="Available"/>
          <p:cNvSpPr/>
          <p:nvPr/>
        </p:nvSpPr>
        <p:spPr>
          <a:xfrm>
            <a:off x="4324680" y="5286106"/>
            <a:ext cx="7620000" cy="3797396"/>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036" y="0"/>
                  <a:pt x="5272" y="2117"/>
                  <a:pt x="3163" y="6349"/>
                </a:cubicBezTo>
                <a:cubicBezTo>
                  <a:pt x="1063" y="10562"/>
                  <a:pt x="9" y="16078"/>
                  <a:pt x="0" y="21600"/>
                </a:cubicBezTo>
                <a:lnTo>
                  <a:pt x="21600" y="21600"/>
                </a:lnTo>
                <a:cubicBezTo>
                  <a:pt x="21591" y="16078"/>
                  <a:pt x="20537" y="10562"/>
                  <a:pt x="18437" y="6349"/>
                </a:cubicBezTo>
                <a:cubicBezTo>
                  <a:pt x="16328" y="2117"/>
                  <a:pt x="13565" y="0"/>
                  <a:pt x="10801" y="0"/>
                </a:cubicBezTo>
                <a:close/>
              </a:path>
            </a:pathLst>
          </a:custGeom>
          <a:solidFill>
            <a:schemeClr val="accent6">
              <a:alpha val="6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en-US" sz="4800" dirty="0">
                <a:latin typeface="+mn-ea"/>
                <a:ea typeface="+mn-ea"/>
              </a:rPr>
              <a:t>4.1</a:t>
            </a:r>
            <a:r>
              <a:rPr lang="en-US" b="1" dirty="0">
                <a:latin typeface="+mn-ea"/>
                <a:ea typeface="+mn-ea"/>
              </a:rPr>
              <a:t> </a:t>
            </a:r>
          </a:p>
          <a:p>
            <a:r>
              <a:rPr lang="ko-KR" altLang="en-US" sz="2400" b="1" spc="-150" dirty="0">
                <a:latin typeface="함초롬돋움" panose="02030504000101010101" pitchFamily="18" charset="-127"/>
                <a:ea typeface="함초롬돋움" panose="02030504000101010101" pitchFamily="18" charset="-127"/>
                <a:cs typeface="함초롬돋움" panose="02030504000101010101" pitchFamily="18" charset="-127"/>
              </a:rPr>
              <a:t>문법 준수</a:t>
            </a:r>
            <a:endParaRPr sz="2400" b="1"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4" name="직사각형 13">
            <a:extLst>
              <a:ext uri="{FF2B5EF4-FFF2-40B4-BE49-F238E27FC236}">
                <a16:creationId xmlns:a16="http://schemas.microsoft.com/office/drawing/2014/main" id="{9CB28A4E-8207-425A-8234-A4D52516DA31}"/>
              </a:ext>
            </a:extLst>
          </p:cNvPr>
          <p:cNvSpPr/>
          <p:nvPr/>
        </p:nvSpPr>
        <p:spPr>
          <a:xfrm>
            <a:off x="0" y="667265"/>
            <a:ext cx="24384000" cy="254549"/>
          </a:xfrm>
          <a:prstGeom prst="rect">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5" name="우리의 성과">
            <a:extLst>
              <a:ext uri="{FF2B5EF4-FFF2-40B4-BE49-F238E27FC236}">
                <a16:creationId xmlns:a16="http://schemas.microsoft.com/office/drawing/2014/main" id="{DB9D4713-65EB-4159-9C77-4351BED8D9D9}"/>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4.</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견고성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(Robust)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8" name="TextBox 17">
            <a:extLst>
              <a:ext uri="{FF2B5EF4-FFF2-40B4-BE49-F238E27FC236}">
                <a16:creationId xmlns:a16="http://schemas.microsoft.com/office/drawing/2014/main" id="{45E17F5E-A0FF-44DB-A21C-1768DAC5162E}"/>
              </a:ext>
            </a:extLst>
          </p:cNvPr>
          <p:cNvSpPr txBox="1"/>
          <p:nvPr/>
        </p:nvSpPr>
        <p:spPr>
          <a:xfrm>
            <a:off x="1594446" y="3350732"/>
            <a:ext cx="9996192" cy="78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4.1</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문법준수 </a:t>
            </a: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마크업 언어의 문법을 준수</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4.2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웹 애플리케이션 접근성</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콘텐츠에 포함된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웹 애플리케이션은 접근성이 있어야</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dit phaedrum eime ridk mnesarchui eu facer prompta oportere ius. In maioru">
            <a:extLst>
              <a:ext uri="{FF2B5EF4-FFF2-40B4-BE49-F238E27FC236}">
                <a16:creationId xmlns:a16="http://schemas.microsoft.com/office/drawing/2014/main" id="{0E5A0A33-5185-4C0F-B664-6C32EF907C33}"/>
              </a:ext>
            </a:extLst>
          </p:cNvPr>
          <p:cNvSpPr txBox="1"/>
          <p:nvPr/>
        </p:nvSpPr>
        <p:spPr>
          <a:xfrm>
            <a:off x="4336853" y="9870949"/>
            <a:ext cx="7620000" cy="98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4.1.1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마크업 오류 방지</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마크업 언어의 요소는 열고</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닫음</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중첩 관계 및 속성 선언에 오류가 없어야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Lorem ipsum dolor sit amet, his ad blandit phaedrum eime ridk mnesarchui eu facer prompta oportere ius. In maioru">
            <a:extLst>
              <a:ext uri="{FF2B5EF4-FFF2-40B4-BE49-F238E27FC236}">
                <a16:creationId xmlns:a16="http://schemas.microsoft.com/office/drawing/2014/main" id="{493BEC98-B2DC-427B-87DA-3566BC37519D}"/>
              </a:ext>
            </a:extLst>
          </p:cNvPr>
          <p:cNvSpPr txBox="1"/>
          <p:nvPr/>
        </p:nvSpPr>
        <p:spPr>
          <a:xfrm>
            <a:off x="12063509" y="9870949"/>
            <a:ext cx="5046621" cy="988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r>
              <a:rPr lang="en-US" b="1" spc="-150" dirty="0">
                <a:latin typeface="함초롬돋움" panose="02030504000101010101" pitchFamily="18" charset="-127"/>
                <a:ea typeface="함초롬돋움" panose="02030504000101010101" pitchFamily="18" charset="-127"/>
                <a:cs typeface="함초롬돋움" panose="02030504000101010101" pitchFamily="18" charset="-127"/>
              </a:rPr>
              <a:t>4.2.1 </a:t>
            </a:r>
            <a:r>
              <a:rPr lang="ko-KR" altLang="en-US" b="1" spc="-150" dirty="0">
                <a:latin typeface="함초롬돋움" panose="02030504000101010101" pitchFamily="18" charset="-127"/>
                <a:ea typeface="함초롬돋움" panose="02030504000101010101" pitchFamily="18" charset="-127"/>
                <a:cs typeface="함초롬돋움" panose="02030504000101010101" pitchFamily="18" charset="-127"/>
              </a:rPr>
              <a:t>웹 애플리케이션 접근성 준수</a:t>
            </a:r>
            <a:endParaRPr lang="en-US" altLang="ko-KR" b="1" spc="-150" dirty="0">
              <a:latin typeface="함초롬돋움" panose="02030504000101010101" pitchFamily="18" charset="-127"/>
              <a:ea typeface="함초롬돋움" panose="02030504000101010101" pitchFamily="18" charset="-127"/>
              <a:cs typeface="함초롬돋움" panose="02030504000101010101" pitchFamily="18" charset="-127"/>
            </a:endParaRPr>
          </a:p>
          <a:p>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latin typeface="함초롬돋움" panose="02030504000101010101" pitchFamily="18" charset="-127"/>
                <a:ea typeface="함초롬돋움" panose="02030504000101010101" pitchFamily="18" charset="-127"/>
                <a:cs typeface="함초롬돋움" panose="02030504000101010101" pitchFamily="18" charset="-127"/>
              </a:rPr>
              <a:t>콘텐츠에 포함된 웹 애플리케이션은 접근성이 있어야 한다</a:t>
            </a:r>
            <a:r>
              <a:rPr lang="en-US" altLang="ko-KR" sz="1600" spc="-150" dirty="0">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Lorem ipsum dolor sit amet, his ad blandit phaedrum eime ridk mnesarchui eu facer prompta oportere ius. In maioru">
            <a:extLst>
              <a:ext uri="{FF2B5EF4-FFF2-40B4-BE49-F238E27FC236}">
                <a16:creationId xmlns:a16="http://schemas.microsoft.com/office/drawing/2014/main" id="{0CF7C0CC-387A-42E3-B5D9-F84BEBB5FAFC}"/>
              </a:ext>
            </a:extLst>
          </p:cNvPr>
          <p:cNvSpPr txBox="1"/>
          <p:nvPr/>
        </p:nvSpPr>
        <p:spPr>
          <a:xfrm>
            <a:off x="4324681" y="9180995"/>
            <a:ext cx="7620000"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lnSpc>
                <a:spcPct val="100000"/>
              </a:lnSpc>
              <a:spcBef>
                <a:spcPts val="459"/>
              </a:spcBef>
              <a:tabLst>
                <a:tab pos="107314" algn="l"/>
              </a:tabLst>
            </a:pP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콘텐츠를 개발하는 과정에서 마크업 언어의 표준을 준수하고 가능한 한 문법적</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오류나 모호성이 없도록 구현되어야 한다</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5" name="Lorem ipsum dolor sit amet, his ad blandit phaedrum eime ridk mnesarchui eu facer prompta oportere ius. In maioru">
            <a:extLst>
              <a:ext uri="{FF2B5EF4-FFF2-40B4-BE49-F238E27FC236}">
                <a16:creationId xmlns:a16="http://schemas.microsoft.com/office/drawing/2014/main" id="{52C82F96-15A3-4E94-80FA-D5168C133AD4}"/>
              </a:ext>
            </a:extLst>
          </p:cNvPr>
          <p:cNvSpPr txBox="1"/>
          <p:nvPr/>
        </p:nvSpPr>
        <p:spPr>
          <a:xfrm>
            <a:off x="11956853" y="9180995"/>
            <a:ext cx="7620000"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lnSpc>
                <a:spcPct val="100000"/>
              </a:lnSpc>
              <a:spcBef>
                <a:spcPts val="459"/>
              </a:spcBef>
              <a:tabLst>
                <a:tab pos="107314" algn="l"/>
              </a:tabLst>
            </a:pP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플러그인이나 웹 애플리케이션을 제공하는 경우</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반드시 사용자의 접근성을 지원하도록 구현해야 하며</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보조기술 사용자가 접근할 수 있는 대체 수단을 함께</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제공해야 한다</a:t>
            </a:r>
            <a:r>
              <a:rPr lang="en-US" altLang="ko-KR"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Tree>
    <p:extLst>
      <p:ext uri="{BB962C8B-B14F-4D97-AF65-F5344CB8AC3E}">
        <p14:creationId xmlns:p14="http://schemas.microsoft.com/office/powerpoint/2010/main" val="41658489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41</a:t>
            </a:fld>
            <a:endParaRPr lang="en-K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마크업 언어의 요소는 열고 닫음</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중첩 관계 및 속성 선언에 오류가 없어야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4.1.1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마크업 오류 방지</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4.</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견고성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(Robust)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032795"/>
            <a:ext cx="8443042" cy="1349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1.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태고 열고 닫음의 오류</a:t>
            </a: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2.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태그의 중첩 오류</a:t>
            </a:r>
            <a:endPar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endParaRPr>
          </a:p>
          <a:p>
            <a:pPr algn="l" fontAlgn="ctr">
              <a:lnSpc>
                <a:spcPct val="150000"/>
              </a:lnSpc>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3.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중복 선언된 속성 오류</a:t>
            </a: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1" name="직사각형 10">
            <a:extLst>
              <a:ext uri="{FF2B5EF4-FFF2-40B4-BE49-F238E27FC236}">
                <a16:creationId xmlns:a16="http://schemas.microsoft.com/office/drawing/2014/main" id="{4C284843-CB28-4D75-A6EF-CD418792F681}"/>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4.1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문법 준수</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2" name="TextBox 11">
            <a:extLst>
              <a:ext uri="{FF2B5EF4-FFF2-40B4-BE49-F238E27FC236}">
                <a16:creationId xmlns:a16="http://schemas.microsoft.com/office/drawing/2014/main" id="{DC398436-5497-4E69-8104-688E3A0FF798}"/>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4.1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문법 준수</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웹 콘텐츠는 마크업 언어의 문법을 준수해야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0" name="object 6">
            <a:extLst>
              <a:ext uri="{FF2B5EF4-FFF2-40B4-BE49-F238E27FC236}">
                <a16:creationId xmlns:a16="http://schemas.microsoft.com/office/drawing/2014/main" id="{DA82B19F-C900-4B3E-9FE7-EC6BB009F9F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22" name="직사각형 21">
            <a:extLst>
              <a:ext uri="{FF2B5EF4-FFF2-40B4-BE49-F238E27FC236}">
                <a16:creationId xmlns:a16="http://schemas.microsoft.com/office/drawing/2014/main" id="{E3306B21-1AC3-4F54-87CF-35303EE1BBDC}"/>
              </a:ext>
            </a:extLst>
          </p:cNvPr>
          <p:cNvSpPr/>
          <p:nvPr/>
        </p:nvSpPr>
        <p:spPr>
          <a:xfrm>
            <a:off x="3527638" y="11618814"/>
            <a:ext cx="1913465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W3C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마크업 오류 검사기를 통해 마크업 구조가 잘 구성되어 있는지 태그의 오류가 없는지 확인한다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pic>
        <p:nvPicPr>
          <p:cNvPr id="5" name="그림 4">
            <a:extLst>
              <a:ext uri="{FF2B5EF4-FFF2-40B4-BE49-F238E27FC236}">
                <a16:creationId xmlns:a16="http://schemas.microsoft.com/office/drawing/2014/main" id="{0A1F9258-D9EC-4CE7-BBF4-1B32696D2AE0}"/>
              </a:ext>
            </a:extLst>
          </p:cNvPr>
          <p:cNvPicPr>
            <a:picLocks noChangeAspect="1"/>
          </p:cNvPicPr>
          <p:nvPr/>
        </p:nvPicPr>
        <p:blipFill>
          <a:blip r:embed="rId3"/>
          <a:stretch>
            <a:fillRect/>
          </a:stretch>
        </p:blipFill>
        <p:spPr>
          <a:xfrm>
            <a:off x="10450252" y="2995464"/>
            <a:ext cx="7924800" cy="914400"/>
          </a:xfrm>
          <a:prstGeom prst="rect">
            <a:avLst/>
          </a:prstGeom>
        </p:spPr>
      </p:pic>
      <p:sp>
        <p:nvSpPr>
          <p:cNvPr id="27" name="직사각형 26">
            <a:extLst>
              <a:ext uri="{FF2B5EF4-FFF2-40B4-BE49-F238E27FC236}">
                <a16:creationId xmlns:a16="http://schemas.microsoft.com/office/drawing/2014/main" id="{B3B5AF2B-9372-4E9B-A522-64BB3F916329}"/>
              </a:ext>
            </a:extLst>
          </p:cNvPr>
          <p:cNvSpPr/>
          <p:nvPr/>
        </p:nvSpPr>
        <p:spPr>
          <a:xfrm>
            <a:off x="9971350" y="3955198"/>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28" name="Lorem ipsum dolor sit amet, his ad blandit phaedrum eime ridk mnesarchui eu facer prompta oportere ius. In maioru">
            <a:extLst>
              <a:ext uri="{FF2B5EF4-FFF2-40B4-BE49-F238E27FC236}">
                <a16:creationId xmlns:a16="http://schemas.microsoft.com/office/drawing/2014/main" id="{C01D881B-7D9E-47F5-8E18-8CD735E1782D}"/>
              </a:ext>
            </a:extLst>
          </p:cNvPr>
          <p:cNvSpPr txBox="1"/>
          <p:nvPr/>
        </p:nvSpPr>
        <p:spPr>
          <a:xfrm>
            <a:off x="10488552" y="4365568"/>
            <a:ext cx="10565027" cy="505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하이퍼</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링크의 닫힘 태그 누락</a:t>
            </a:r>
          </a:p>
        </p:txBody>
      </p:sp>
      <p:pic>
        <p:nvPicPr>
          <p:cNvPr id="8" name="그림 7">
            <a:extLst>
              <a:ext uri="{FF2B5EF4-FFF2-40B4-BE49-F238E27FC236}">
                <a16:creationId xmlns:a16="http://schemas.microsoft.com/office/drawing/2014/main" id="{DABF0CAE-4E4C-4ED6-AF8A-FD767CEAA1CE}"/>
              </a:ext>
            </a:extLst>
          </p:cNvPr>
          <p:cNvPicPr>
            <a:picLocks noChangeAspect="1"/>
          </p:cNvPicPr>
          <p:nvPr/>
        </p:nvPicPr>
        <p:blipFill>
          <a:blip r:embed="rId4"/>
          <a:stretch>
            <a:fillRect/>
          </a:stretch>
        </p:blipFill>
        <p:spPr>
          <a:xfrm>
            <a:off x="10450252" y="5980220"/>
            <a:ext cx="8443042" cy="985495"/>
          </a:xfrm>
          <a:prstGeom prst="rect">
            <a:avLst/>
          </a:prstGeom>
        </p:spPr>
      </p:pic>
      <p:sp>
        <p:nvSpPr>
          <p:cNvPr id="29" name="직사각형 28">
            <a:extLst>
              <a:ext uri="{FF2B5EF4-FFF2-40B4-BE49-F238E27FC236}">
                <a16:creationId xmlns:a16="http://schemas.microsoft.com/office/drawing/2014/main" id="{6E139BA5-A13D-4B6E-9079-ED79517C1EEF}"/>
              </a:ext>
            </a:extLst>
          </p:cNvPr>
          <p:cNvSpPr/>
          <p:nvPr/>
        </p:nvSpPr>
        <p:spPr>
          <a:xfrm>
            <a:off x="10181968" y="5491277"/>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sp>
        <p:nvSpPr>
          <p:cNvPr id="30" name="화살표: 오른쪽 29">
            <a:extLst>
              <a:ext uri="{FF2B5EF4-FFF2-40B4-BE49-F238E27FC236}">
                <a16:creationId xmlns:a16="http://schemas.microsoft.com/office/drawing/2014/main" id="{58618A29-2E15-4A5F-B119-E81666C4F90E}"/>
              </a:ext>
            </a:extLst>
          </p:cNvPr>
          <p:cNvSpPr/>
          <p:nvPr/>
        </p:nvSpPr>
        <p:spPr>
          <a:xfrm rot="5400000">
            <a:off x="10549420" y="5099657"/>
            <a:ext cx="358517" cy="177583"/>
          </a:xfrm>
          <a:prstGeom prst="rightArrow">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31" name="직사각형 30">
            <a:extLst>
              <a:ext uri="{FF2B5EF4-FFF2-40B4-BE49-F238E27FC236}">
                <a16:creationId xmlns:a16="http://schemas.microsoft.com/office/drawing/2014/main" id="{BB405587-7241-4343-8FB6-79EF1FBD2486}"/>
              </a:ext>
            </a:extLst>
          </p:cNvPr>
          <p:cNvSpPr/>
          <p:nvPr/>
        </p:nvSpPr>
        <p:spPr>
          <a:xfrm>
            <a:off x="18085748" y="6228811"/>
            <a:ext cx="578608" cy="416192"/>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pic>
        <p:nvPicPr>
          <p:cNvPr id="10" name="그림 9">
            <a:extLst>
              <a:ext uri="{FF2B5EF4-FFF2-40B4-BE49-F238E27FC236}">
                <a16:creationId xmlns:a16="http://schemas.microsoft.com/office/drawing/2014/main" id="{E326D7C1-9DD6-4097-B9E8-EB5442E9003B}"/>
              </a:ext>
            </a:extLst>
          </p:cNvPr>
          <p:cNvPicPr>
            <a:picLocks noChangeAspect="1"/>
          </p:cNvPicPr>
          <p:nvPr/>
        </p:nvPicPr>
        <p:blipFill>
          <a:blip r:embed="rId5"/>
          <a:stretch>
            <a:fillRect/>
          </a:stretch>
        </p:blipFill>
        <p:spPr>
          <a:xfrm>
            <a:off x="10488552" y="7536514"/>
            <a:ext cx="12039600" cy="1076325"/>
          </a:xfrm>
          <a:prstGeom prst="rect">
            <a:avLst/>
          </a:prstGeom>
        </p:spPr>
      </p:pic>
      <p:sp>
        <p:nvSpPr>
          <p:cNvPr id="34" name="직사각형 33">
            <a:extLst>
              <a:ext uri="{FF2B5EF4-FFF2-40B4-BE49-F238E27FC236}">
                <a16:creationId xmlns:a16="http://schemas.microsoft.com/office/drawing/2014/main" id="{A6A15AD3-8C3F-4497-8F4F-87A2D7F44F6E}"/>
              </a:ext>
            </a:extLst>
          </p:cNvPr>
          <p:cNvSpPr/>
          <p:nvPr/>
        </p:nvSpPr>
        <p:spPr>
          <a:xfrm>
            <a:off x="9971350" y="8717664"/>
            <a:ext cx="223712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35" name="Lorem ipsum dolor sit amet, his ad blandit phaedrum eime ridk mnesarchui eu facer prompta oportere ius. In maioru">
            <a:extLst>
              <a:ext uri="{FF2B5EF4-FFF2-40B4-BE49-F238E27FC236}">
                <a16:creationId xmlns:a16="http://schemas.microsoft.com/office/drawing/2014/main" id="{BE469604-00AB-49E2-99D2-00CF714AC60A}"/>
              </a:ext>
            </a:extLst>
          </p:cNvPr>
          <p:cNvSpPr txBox="1"/>
          <p:nvPr/>
        </p:nvSpPr>
        <p:spPr>
          <a:xfrm>
            <a:off x="10450252" y="9125280"/>
            <a:ext cx="10815726" cy="1239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중복 선언된 속성 오류 </a:t>
            </a:r>
            <a:endPar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a:spcBef>
                <a:spcPts val="459"/>
              </a:spcBef>
              <a:tabLst>
                <a:tab pos="107314" algn="l"/>
              </a:tabLst>
            </a:pPr>
            <a:r>
              <a:rPr lang="en-US" altLang="ko-KR"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&lt;p class=“txt-point txt-bold” style=“color : red;“&gt;&lt;/p&gt; </a:t>
            </a:r>
            <a:r>
              <a:rPr lang="ko-KR" altLang="en-US" sz="180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로 수정</a:t>
            </a:r>
          </a:p>
        </p:txBody>
      </p:sp>
      <p:sp>
        <p:nvSpPr>
          <p:cNvPr id="39" name="직사각형 38">
            <a:extLst>
              <a:ext uri="{FF2B5EF4-FFF2-40B4-BE49-F238E27FC236}">
                <a16:creationId xmlns:a16="http://schemas.microsoft.com/office/drawing/2014/main" id="{367AFCC4-AC78-4A09-A3FF-805FC48B2DF8}"/>
              </a:ext>
            </a:extLst>
          </p:cNvPr>
          <p:cNvSpPr/>
          <p:nvPr/>
        </p:nvSpPr>
        <p:spPr>
          <a:xfrm>
            <a:off x="11338404" y="7789558"/>
            <a:ext cx="1833899" cy="425168"/>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0" name="직사각형 39">
            <a:extLst>
              <a:ext uri="{FF2B5EF4-FFF2-40B4-BE49-F238E27FC236}">
                <a16:creationId xmlns:a16="http://schemas.microsoft.com/office/drawing/2014/main" id="{127B44E7-B686-43D1-936F-EA21EB4C3D22}"/>
              </a:ext>
            </a:extLst>
          </p:cNvPr>
          <p:cNvSpPr/>
          <p:nvPr/>
        </p:nvSpPr>
        <p:spPr>
          <a:xfrm>
            <a:off x="15271972" y="7789558"/>
            <a:ext cx="1833899" cy="425168"/>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41" name="직사각형 40">
            <a:extLst>
              <a:ext uri="{FF2B5EF4-FFF2-40B4-BE49-F238E27FC236}">
                <a16:creationId xmlns:a16="http://schemas.microsoft.com/office/drawing/2014/main" id="{E74DCFBD-C4E5-476F-A797-B01550FC41C0}"/>
              </a:ext>
            </a:extLst>
          </p:cNvPr>
          <p:cNvSpPr/>
          <p:nvPr/>
        </p:nvSpPr>
        <p:spPr>
          <a:xfrm>
            <a:off x="10817470" y="9654282"/>
            <a:ext cx="2750249" cy="41036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63927927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Perfomance">
            <a:extLst>
              <a:ext uri="{FF2B5EF4-FFF2-40B4-BE49-F238E27FC236}">
                <a16:creationId xmlns:a16="http://schemas.microsoft.com/office/drawing/2014/main" id="{E7086BF4-2466-4F6D-963C-33A5BF3428C5}"/>
              </a:ext>
            </a:extLst>
          </p:cNvPr>
          <p:cNvSpPr/>
          <p:nvPr/>
        </p:nvSpPr>
        <p:spPr>
          <a:xfrm>
            <a:off x="1738926" y="4114936"/>
            <a:ext cx="8232424" cy="1680383"/>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42</a:t>
            </a:fld>
            <a:endParaRPr lang="en-KR"/>
          </a:p>
        </p:txBody>
      </p:sp>
      <p:sp>
        <p:nvSpPr>
          <p:cNvPr id="21" name="Lorem ipsum dolor sit amet, his ad blan phaedrum mnesarch, eu facer prompta">
            <a:extLst>
              <a:ext uri="{FF2B5EF4-FFF2-40B4-BE49-F238E27FC236}">
                <a16:creationId xmlns:a16="http://schemas.microsoft.com/office/drawing/2014/main" id="{1BC31137-7CAB-4565-BA9D-59CA3B124DBB}"/>
              </a:ext>
            </a:extLst>
          </p:cNvPr>
          <p:cNvSpPr txBox="1"/>
          <p:nvPr/>
        </p:nvSpPr>
        <p:spPr>
          <a:xfrm>
            <a:off x="2098960" y="4847487"/>
            <a:ext cx="7675235" cy="947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stStyle>
          <a:p>
            <a:pPr algn="l"/>
            <a:r>
              <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콘텐츠에 포함된 웹 애플리케이션은 접근성이 있어야 한다</a:t>
            </a:r>
            <a:r>
              <a:rPr lang="en-US" altLang="ko-KR"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1">
                  <a:lumMod val="5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4" name="Diagram Title">
            <a:extLst>
              <a:ext uri="{FF2B5EF4-FFF2-40B4-BE49-F238E27FC236}">
                <a16:creationId xmlns:a16="http://schemas.microsoft.com/office/drawing/2014/main" id="{DCDB9A3D-7A55-4F54-8546-4357C1090C28}"/>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4.2.1</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웹 애플리케이션 접근성 준수</a:t>
            </a:r>
          </a:p>
        </p:txBody>
      </p:sp>
      <p:sp>
        <p:nvSpPr>
          <p:cNvPr id="23" name="직사각형 22">
            <a:extLst>
              <a:ext uri="{FF2B5EF4-FFF2-40B4-BE49-F238E27FC236}">
                <a16:creationId xmlns:a16="http://schemas.microsoft.com/office/drawing/2014/main" id="{826128A0-9C23-433B-8E5F-673CA9B60873}"/>
              </a:ext>
            </a:extLst>
          </p:cNvPr>
          <p:cNvSpPr/>
          <p:nvPr/>
        </p:nvSpPr>
        <p:spPr>
          <a:xfrm>
            <a:off x="0" y="667265"/>
            <a:ext cx="24384000" cy="254549"/>
          </a:xfrm>
          <a:prstGeom prst="rect">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5" name="우리의 성과">
            <a:extLst>
              <a:ext uri="{FF2B5EF4-FFF2-40B4-BE49-F238E27FC236}">
                <a16:creationId xmlns:a16="http://schemas.microsoft.com/office/drawing/2014/main" id="{047EEE34-4FE7-4C8C-8C93-1B17F1275B38}"/>
              </a:ext>
            </a:extLst>
          </p:cNvPr>
          <p:cNvSpPr txBox="1">
            <a:spLocks/>
          </p:cNvSpPr>
          <p:nvPr/>
        </p:nvSpPr>
        <p:spPr>
          <a:xfrm>
            <a:off x="1594447" y="1131203"/>
            <a:ext cx="12647207" cy="1201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en-US" altLang="ko-KR"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4.</a:t>
            </a:r>
            <a:r>
              <a:rPr lang="ko-KR" altLang="en-US" sz="6600" spc="-30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견고성</a:t>
            </a:r>
            <a:r>
              <a:rPr lang="en-US" altLang="ko-KR" sz="4400" spc="-150" dirty="0">
                <a:solidFill>
                  <a:srgbClr val="000000"/>
                </a:solidFill>
                <a:latin typeface="함초롬돋움" panose="02030504000101010101" pitchFamily="18" charset="-127"/>
                <a:ea typeface="함초롬돋움" panose="02030504000101010101" pitchFamily="18" charset="-127"/>
                <a:cs typeface="함초롬돋움" panose="02030504000101010101" pitchFamily="18" charset="-127"/>
              </a:rPr>
              <a:t>(Robust) </a:t>
            </a:r>
            <a:r>
              <a:rPr lang="ko-KR" altLang="en-US" sz="4400" b="1" dirty="0">
                <a:solidFill>
                  <a:srgbClr val="C00000"/>
                </a:solidFill>
                <a:latin typeface="+mn-ea"/>
                <a:ea typeface="+mn-ea"/>
                <a:cs typeface="함초롬돋움" panose="02030504000101010101" pitchFamily="18" charset="-127"/>
              </a:rPr>
              <a:t> </a:t>
            </a:r>
            <a:r>
              <a:rPr lang="ko-KR" altLang="en-US" sz="2000" b="1" dirty="0">
                <a:solidFill>
                  <a:srgbClr val="C00000"/>
                </a:solidFill>
                <a:latin typeface="+mn-ea"/>
                <a:ea typeface="+mn-ea"/>
                <a:cs typeface="함초롬돋움" panose="02030504000101010101" pitchFamily="18" charset="-127"/>
              </a:rPr>
              <a:t>지침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 검사항목 </a:t>
            </a:r>
            <a:r>
              <a:rPr lang="en-US" altLang="ko-KR" sz="2000" b="1" dirty="0">
                <a:solidFill>
                  <a:srgbClr val="C00000"/>
                </a:solidFill>
                <a:latin typeface="+mn-ea"/>
                <a:ea typeface="+mn-ea"/>
                <a:cs typeface="함초롬돋움" panose="02030504000101010101" pitchFamily="18" charset="-127"/>
              </a:rPr>
              <a:t>2</a:t>
            </a:r>
            <a:r>
              <a:rPr lang="ko-KR" altLang="en-US" sz="2000" b="1" dirty="0">
                <a:solidFill>
                  <a:srgbClr val="C00000"/>
                </a:solidFill>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8" name="직사각형 37">
            <a:extLst>
              <a:ext uri="{FF2B5EF4-FFF2-40B4-BE49-F238E27FC236}">
                <a16:creationId xmlns:a16="http://schemas.microsoft.com/office/drawing/2014/main" id="{7D797327-7529-45C4-A66C-A24CE0A22BDB}"/>
              </a:ext>
            </a:extLst>
          </p:cNvPr>
          <p:cNvSpPr/>
          <p:nvPr/>
        </p:nvSpPr>
        <p:spPr>
          <a:xfrm>
            <a:off x="1738926" y="6240544"/>
            <a:ext cx="8443042"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fontAlgn="ctr">
              <a:lnSpc>
                <a:spcPct val="150000"/>
              </a:lnSpc>
            </a:pPr>
            <a:r>
              <a:rPr lang="ko-KR" altLang="en-US"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웹 애플리케이션이 자체적인 접근성이 없으며 대체 콘텐츠가 존재하지 않는 경우 오류라고 본다</a:t>
            </a:r>
            <a:r>
              <a:rPr lang="en-US" altLang="ko-KR" sz="1800" b="0" i="0" spc="-150" dirty="0">
                <a:solidFill>
                  <a:schemeClr val="tx1"/>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1" name="직사각형 10">
            <a:extLst>
              <a:ext uri="{FF2B5EF4-FFF2-40B4-BE49-F238E27FC236}">
                <a16:creationId xmlns:a16="http://schemas.microsoft.com/office/drawing/2014/main" id="{4C284843-CB28-4D75-A6EF-CD418792F681}"/>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4.2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웹 애플리케이션 접근성</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2" name="TextBox 11">
            <a:extLst>
              <a:ext uri="{FF2B5EF4-FFF2-40B4-BE49-F238E27FC236}">
                <a16:creationId xmlns:a16="http://schemas.microsoft.com/office/drawing/2014/main" id="{DC398436-5497-4E69-8104-688E3A0FF798}"/>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4.2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웹 애플리케이션 접근성 </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콘텐츠에 포함된 웹 애플리케이션은 접근성이 있어야 한다</a:t>
            </a:r>
            <a:r>
              <a:rPr lang="en-US" altLang="ko-KR" sz="20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
        <p:nvSpPr>
          <p:cNvPr id="29" name="직사각형 28">
            <a:extLst>
              <a:ext uri="{FF2B5EF4-FFF2-40B4-BE49-F238E27FC236}">
                <a16:creationId xmlns:a16="http://schemas.microsoft.com/office/drawing/2014/main" id="{6E139BA5-A13D-4B6E-9079-ED79517C1EEF}"/>
              </a:ext>
            </a:extLst>
          </p:cNvPr>
          <p:cNvSpPr/>
          <p:nvPr/>
        </p:nvSpPr>
        <p:spPr>
          <a:xfrm>
            <a:off x="10515600" y="8052449"/>
            <a:ext cx="19360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 사례</a:t>
            </a:r>
          </a:p>
        </p:txBody>
      </p:sp>
      <p:pic>
        <p:nvPicPr>
          <p:cNvPr id="7" name="그림 6">
            <a:extLst>
              <a:ext uri="{FF2B5EF4-FFF2-40B4-BE49-F238E27FC236}">
                <a16:creationId xmlns:a16="http://schemas.microsoft.com/office/drawing/2014/main" id="{3C962D65-CB72-43A7-B6A1-9CBA9FDC063B}"/>
              </a:ext>
            </a:extLst>
          </p:cNvPr>
          <p:cNvPicPr>
            <a:picLocks noChangeAspect="1"/>
          </p:cNvPicPr>
          <p:nvPr/>
        </p:nvPicPr>
        <p:blipFill>
          <a:blip r:embed="rId3"/>
          <a:stretch>
            <a:fillRect/>
          </a:stretch>
        </p:blipFill>
        <p:spPr>
          <a:xfrm>
            <a:off x="10797828" y="3906158"/>
            <a:ext cx="12363450" cy="3990975"/>
          </a:xfrm>
          <a:prstGeom prst="rect">
            <a:avLst/>
          </a:prstGeom>
        </p:spPr>
      </p:pic>
      <p:sp>
        <p:nvSpPr>
          <p:cNvPr id="33" name="Lorem ipsum dolor sit amet, his ad blandit phaedrum eime ridk mnesarchui eu facer prompta oportere ius. In maioru">
            <a:extLst>
              <a:ext uri="{FF2B5EF4-FFF2-40B4-BE49-F238E27FC236}">
                <a16:creationId xmlns:a16="http://schemas.microsoft.com/office/drawing/2014/main" id="{B5B08215-65DA-4762-BAA2-ADBCC347E669}"/>
              </a:ext>
            </a:extLst>
          </p:cNvPr>
          <p:cNvSpPr txBox="1"/>
          <p:nvPr/>
        </p:nvSpPr>
        <p:spPr>
          <a:xfrm>
            <a:off x="10797828" y="8462818"/>
            <a:ext cx="7313108" cy="576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지도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API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내부 콘텐츠에 키보드 접근</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마우스 접근이 가능하다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p>
        </p:txBody>
      </p:sp>
    </p:spTree>
    <p:extLst>
      <p:ext uri="{BB962C8B-B14F-4D97-AF65-F5344CB8AC3E}">
        <p14:creationId xmlns:p14="http://schemas.microsoft.com/office/powerpoint/2010/main" val="412123460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p:cNvSpPr/>
          <p:nvPr/>
        </p:nvSpPr>
        <p:spPr>
          <a:xfrm>
            <a:off x="0" y="0"/>
            <a:ext cx="24384000" cy="13716000"/>
          </a:xfrm>
          <a:prstGeom prst="rect">
            <a:avLst/>
          </a:pr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84" name="Line"/>
          <p:cNvSpPr/>
          <p:nvPr/>
        </p:nvSpPr>
        <p:spPr>
          <a:xfrm flipV="1">
            <a:off x="2286611" y="6475207"/>
            <a:ext cx="19810779" cy="1"/>
          </a:xfrm>
          <a:prstGeom prst="line">
            <a:avLst/>
          </a:prstGeom>
          <a:ln w="25400">
            <a:solidFill>
              <a:srgbClr val="F3F1E6"/>
            </a:solidFill>
            <a:miter lim="400000"/>
          </a:ln>
        </p:spPr>
        <p:txBody>
          <a:bodyPr lIns="50800" tIns="50800" rIns="50800" bIns="50800" anchor="ctr"/>
          <a:lstStyle/>
          <a:p>
            <a:endParaRPr/>
          </a:p>
        </p:txBody>
      </p:sp>
      <p:sp>
        <p:nvSpPr>
          <p:cNvPr id="285" name="Thank you"/>
          <p:cNvSpPr txBox="1">
            <a:spLocks noGrp="1"/>
          </p:cNvSpPr>
          <p:nvPr>
            <p:ph type="title"/>
          </p:nvPr>
        </p:nvSpPr>
        <p:spPr>
          <a:xfrm>
            <a:off x="2123809" y="1995088"/>
            <a:ext cx="18000000" cy="5040000"/>
          </a:xfrm>
          <a:prstGeom prst="rect">
            <a:avLst/>
          </a:prstGeom>
        </p:spPr>
        <p:txBody>
          <a:bodyPr>
            <a:normAutofit/>
          </a:bodyPr>
          <a:lstStyle>
            <a:lvl1pPr defTabSz="2413955">
              <a:defRPr sz="29700"/>
            </a:lvl1pPr>
          </a:lstStyle>
          <a:p>
            <a:r>
              <a:rPr spc="-300" dirty="0">
                <a:latin typeface="함초롬돋움" panose="02030504000101010101" pitchFamily="18" charset="-127"/>
                <a:ea typeface="함초롬돋움" panose="02030504000101010101" pitchFamily="18" charset="-127"/>
                <a:cs typeface="함초롬돋움" panose="02030504000101010101" pitchFamily="18" charset="-127"/>
              </a:rPr>
              <a:t>Thank you</a:t>
            </a:r>
          </a:p>
        </p:txBody>
      </p:sp>
      <p:sp>
        <p:nvSpPr>
          <p:cNvPr id="286" name="simplep.net@gmail.com">
            <a:hlinkClick r:id="rId2"/>
          </p:cNvPr>
          <p:cNvSpPr txBox="1"/>
          <p:nvPr/>
        </p:nvSpPr>
        <p:spPr>
          <a:xfrm>
            <a:off x="4611155" y="8076038"/>
            <a:ext cx="3328565"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CBCEC8"/>
                </a:solidFill>
              </a:defRPr>
            </a:lvl1pPr>
          </a:lstStyle>
          <a:p>
            <a:endParaRPr dirty="0">
              <a:solidFill>
                <a:schemeClr val="accent5"/>
              </a:solidFill>
              <a:latin typeface="+mn-ea"/>
              <a:ea typeface="+mn-ea"/>
            </a:endParaRPr>
          </a:p>
        </p:txBody>
      </p:sp>
      <p:sp>
        <p:nvSpPr>
          <p:cNvPr id="290" name="Contact"/>
          <p:cNvSpPr txBox="1"/>
          <p:nvPr/>
        </p:nvSpPr>
        <p:spPr>
          <a:xfrm>
            <a:off x="2261265" y="8076038"/>
            <a:ext cx="1702732" cy="52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FFFFFF"/>
                </a:solidFill>
                <a:latin typeface="Noto Sans KR Bold"/>
                <a:ea typeface="Noto Sans KR Bold"/>
                <a:cs typeface="Noto Sans KR Bold"/>
                <a:sym typeface="Noto Sans KR Bold"/>
              </a:defRPr>
            </a:lvl1pPr>
          </a:lstStyle>
          <a:p>
            <a:r>
              <a:rPr b="1" dirty="0">
                <a:latin typeface="+mn-ea"/>
                <a:ea typeface="+mn-ea"/>
              </a:rPr>
              <a:t>Contact</a:t>
            </a:r>
          </a:p>
        </p:txBody>
      </p:sp>
      <p:sp>
        <p:nvSpPr>
          <p:cNvPr id="291" name="My Shop"/>
          <p:cNvSpPr txBox="1"/>
          <p:nvPr/>
        </p:nvSpPr>
        <p:spPr>
          <a:xfrm>
            <a:off x="2261265" y="9193590"/>
            <a:ext cx="1702732" cy="52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FFFFFF"/>
                </a:solidFill>
                <a:latin typeface="Noto Sans KR Bold"/>
                <a:ea typeface="Noto Sans KR Bold"/>
                <a:cs typeface="Noto Sans KR Bold"/>
                <a:sym typeface="Noto Sans KR Bold"/>
              </a:defRPr>
            </a:lvl1pPr>
          </a:lstStyle>
          <a:p>
            <a:r>
              <a:rPr b="1">
                <a:latin typeface="+mn-ea"/>
                <a:ea typeface="+mn-ea"/>
              </a:rPr>
              <a:t>My Shop</a:t>
            </a:r>
          </a:p>
        </p:txBody>
      </p:sp>
      <p:sp>
        <p:nvSpPr>
          <p:cNvPr id="296" name="Follow me"/>
          <p:cNvSpPr txBox="1"/>
          <p:nvPr/>
        </p:nvSpPr>
        <p:spPr>
          <a:xfrm>
            <a:off x="2261265" y="10311143"/>
            <a:ext cx="1702732" cy="528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FFFFFF"/>
                </a:solidFill>
                <a:latin typeface="Noto Sans KR Bold"/>
                <a:ea typeface="Noto Sans KR Bold"/>
                <a:cs typeface="Noto Sans KR Bold"/>
                <a:sym typeface="Noto Sans KR Bold"/>
              </a:defRPr>
            </a:lvl1pPr>
          </a:lstStyle>
          <a:p>
            <a:r>
              <a:rPr b="1" dirty="0">
                <a:latin typeface="+mn-ea"/>
                <a:ea typeface="+mn-ea"/>
              </a:rPr>
              <a:t>Follow me</a:t>
            </a:r>
          </a:p>
        </p:txBody>
      </p:sp>
    </p:spTree>
    <p:extLst>
      <p:ext uri="{BB962C8B-B14F-4D97-AF65-F5344CB8AC3E}">
        <p14:creationId xmlns:p14="http://schemas.microsoft.com/office/powerpoint/2010/main" val="367358877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A4EB50-6F50-9C48-805A-B74CE809B97A}"/>
              </a:ext>
            </a:extLst>
          </p:cNvPr>
          <p:cNvSpPr>
            <a:spLocks noGrp="1"/>
          </p:cNvSpPr>
          <p:nvPr>
            <p:ph type="sldNum" sz="quarter" idx="2"/>
          </p:nvPr>
        </p:nvSpPr>
        <p:spPr/>
        <p:txBody>
          <a:bodyPr/>
          <a:lstStyle/>
          <a:p>
            <a:fld id="{86CB4B4D-7CA3-9044-876B-883B54F8677D}" type="slidenum">
              <a:rPr lang="en-KR" smtClean="0"/>
              <a:t>44</a:t>
            </a:fld>
            <a:endParaRPr lang="en-KR"/>
          </a:p>
        </p:txBody>
      </p:sp>
      <p:sp>
        <p:nvSpPr>
          <p:cNvPr id="204" name="Shape"/>
          <p:cNvSpPr/>
          <p:nvPr/>
        </p:nvSpPr>
        <p:spPr>
          <a:xfrm rot="10800000" flipH="1">
            <a:off x="8549878" y="8578439"/>
            <a:ext cx="7284244" cy="36298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16"/>
                  <a:pt x="3162" y="6348"/>
                </a:cubicBezTo>
                <a:cubicBezTo>
                  <a:pt x="1063" y="10561"/>
                  <a:pt x="10" y="16078"/>
                  <a:pt x="0" y="21600"/>
                </a:cubicBezTo>
                <a:lnTo>
                  <a:pt x="3085" y="21600"/>
                </a:lnTo>
                <a:cubicBezTo>
                  <a:pt x="3094" y="17662"/>
                  <a:pt x="3846" y="13729"/>
                  <a:pt x="5343" y="10724"/>
                </a:cubicBezTo>
                <a:cubicBezTo>
                  <a:pt x="6850" y="7700"/>
                  <a:pt x="8825" y="6188"/>
                  <a:pt x="10800" y="6188"/>
                </a:cubicBezTo>
                <a:cubicBezTo>
                  <a:pt x="12775" y="6188"/>
                  <a:pt x="14750" y="7700"/>
                  <a:pt x="16257" y="10724"/>
                </a:cubicBezTo>
                <a:cubicBezTo>
                  <a:pt x="17754" y="13729"/>
                  <a:pt x="18506" y="17662"/>
                  <a:pt x="18515" y="21600"/>
                </a:cubicBezTo>
                <a:lnTo>
                  <a:pt x="21600" y="21600"/>
                </a:lnTo>
                <a:cubicBezTo>
                  <a:pt x="21590" y="16078"/>
                  <a:pt x="20537" y="10561"/>
                  <a:pt x="18438" y="6348"/>
                </a:cubicBezTo>
                <a:cubicBezTo>
                  <a:pt x="16329" y="2116"/>
                  <a:pt x="13564" y="0"/>
                  <a:pt x="10800" y="0"/>
                </a:cubicBezTo>
                <a:close/>
              </a:path>
            </a:pathLst>
          </a:custGeom>
          <a:solidFill>
            <a:schemeClr val="tx2"/>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07" name="Shape"/>
          <p:cNvSpPr/>
          <p:nvPr/>
        </p:nvSpPr>
        <p:spPr>
          <a:xfrm>
            <a:off x="8549878" y="4957381"/>
            <a:ext cx="7284244" cy="36298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1" y="2116"/>
                  <a:pt x="3162" y="6348"/>
                </a:cubicBezTo>
                <a:cubicBezTo>
                  <a:pt x="1063" y="10561"/>
                  <a:pt x="10" y="16078"/>
                  <a:pt x="0" y="21600"/>
                </a:cubicBezTo>
                <a:lnTo>
                  <a:pt x="3085" y="21600"/>
                </a:lnTo>
                <a:cubicBezTo>
                  <a:pt x="3094" y="17662"/>
                  <a:pt x="3846" y="13729"/>
                  <a:pt x="5343" y="10724"/>
                </a:cubicBezTo>
                <a:cubicBezTo>
                  <a:pt x="6850" y="7700"/>
                  <a:pt x="8825" y="6188"/>
                  <a:pt x="10800" y="6188"/>
                </a:cubicBezTo>
                <a:cubicBezTo>
                  <a:pt x="12775" y="6188"/>
                  <a:pt x="14750" y="7700"/>
                  <a:pt x="16257" y="10724"/>
                </a:cubicBezTo>
                <a:cubicBezTo>
                  <a:pt x="17754" y="13729"/>
                  <a:pt x="18506" y="17662"/>
                  <a:pt x="18515" y="21600"/>
                </a:cubicBezTo>
                <a:lnTo>
                  <a:pt x="21600" y="21600"/>
                </a:lnTo>
                <a:cubicBezTo>
                  <a:pt x="21590" y="16078"/>
                  <a:pt x="20537" y="10561"/>
                  <a:pt x="18438" y="6348"/>
                </a:cubicBezTo>
                <a:cubicBezTo>
                  <a:pt x="16329" y="2116"/>
                  <a:pt x="13564" y="0"/>
                  <a:pt x="10800" y="0"/>
                </a:cubicBezTo>
                <a:close/>
              </a:path>
            </a:pathLst>
          </a:custGeom>
          <a:solidFill>
            <a:schemeClr val="accent6"/>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08" name="Triangle"/>
          <p:cNvSpPr/>
          <p:nvPr/>
        </p:nvSpPr>
        <p:spPr>
          <a:xfrm rot="10800000">
            <a:off x="14415763" y="8583761"/>
            <a:ext cx="1751193" cy="10857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solidFill>
          <a:ln w="12700">
            <a:miter lim="400000"/>
          </a:ln>
        </p:spPr>
        <p:txBody>
          <a:bodyPr lIns="50800" tIns="50800" rIns="50800" bIns="50800"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09" name="Triangle"/>
          <p:cNvSpPr/>
          <p:nvPr/>
        </p:nvSpPr>
        <p:spPr>
          <a:xfrm flipH="1">
            <a:off x="8191659" y="7501412"/>
            <a:ext cx="1751193" cy="10857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tx2"/>
          </a:solidFill>
          <a:ln w="12700">
            <a:miter lim="400000"/>
          </a:ln>
        </p:spPr>
        <p:txBody>
          <a:bodyPr lIns="50800" tIns="50800" rIns="50800" bIns="50800"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210" name="Line"/>
          <p:cNvSpPr/>
          <p:nvPr/>
        </p:nvSpPr>
        <p:spPr>
          <a:xfrm flipV="1">
            <a:off x="12980600" y="5099124"/>
            <a:ext cx="10140203" cy="1"/>
          </a:xfrm>
          <a:prstGeom prst="line">
            <a:avLst/>
          </a:prstGeom>
          <a:ln w="25400">
            <a:solidFill>
              <a:schemeClr val="tx2"/>
            </a:solidFill>
            <a:miter lim="400000"/>
          </a:ln>
        </p:spPr>
        <p:txBody>
          <a:bodyPr lIns="82987" tIns="82987" rIns="82987" bIns="82987"/>
          <a:lstStyle/>
          <a:p>
            <a:pPr defTabSz="825500">
              <a:lnSpc>
                <a:spcPct val="150000"/>
              </a:lnSpc>
              <a:defRPr sz="2000">
                <a:solidFill>
                  <a:srgbClr val="8B8C8C"/>
                </a:solidFill>
              </a:defRPr>
            </a:pPr>
            <a:endParaRPr/>
          </a:p>
        </p:txBody>
      </p:sp>
      <p:sp>
        <p:nvSpPr>
          <p:cNvPr id="211" name="Lorem ipsum dolor sit amet, his ad blandit phaedrum mnesarch, eu facer promptaop"/>
          <p:cNvSpPr txBox="1"/>
          <p:nvPr/>
        </p:nvSpPr>
        <p:spPr>
          <a:xfrm>
            <a:off x="18658465" y="6221722"/>
            <a:ext cx="4538158"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r>
              <a:rPr lang="ko-KR" altLang="en-US" sz="1700" dirty="0">
                <a:latin typeface="+mn-ea"/>
                <a:ea typeface="+mn-ea"/>
              </a:rPr>
              <a:t>웹 표준을 잘 지켜 마크업 문법에 맞추어 퍼블리싱 했는지 확인할 수 있는 사이트</a:t>
            </a:r>
            <a:endParaRPr sz="1700" dirty="0">
              <a:latin typeface="+mn-ea"/>
              <a:ea typeface="+mn-ea"/>
            </a:endParaRPr>
          </a:p>
        </p:txBody>
      </p:sp>
      <p:sp>
        <p:nvSpPr>
          <p:cNvPr id="212" name="Diagram Title"/>
          <p:cNvSpPr txBox="1"/>
          <p:nvPr/>
        </p:nvSpPr>
        <p:spPr>
          <a:xfrm>
            <a:off x="18658465" y="5425169"/>
            <a:ext cx="4538158" cy="628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lvl1pPr defTabSz="808990">
              <a:lnSpc>
                <a:spcPct val="100000"/>
              </a:lnSpc>
              <a:defRPr sz="2646">
                <a:solidFill>
                  <a:srgbClr val="232323"/>
                </a:solidFill>
                <a:latin typeface="Noto Sans KR Bold"/>
                <a:ea typeface="Noto Sans KR Bold"/>
                <a:cs typeface="Noto Sans KR Bold"/>
                <a:sym typeface="Noto Sans KR Bold"/>
              </a:defRPr>
            </a:lvl1pPr>
          </a:lstStyle>
          <a:p>
            <a:r>
              <a:rPr lang="en-US" sz="2700" b="1" dirty="0">
                <a:latin typeface="+mn-ea"/>
                <a:ea typeface="+mn-ea"/>
              </a:rPr>
              <a:t>W3C </a:t>
            </a:r>
            <a:r>
              <a:rPr lang="ko-KR" altLang="en-US" sz="2700" b="1" dirty="0">
                <a:latin typeface="+mn-ea"/>
                <a:ea typeface="+mn-ea"/>
              </a:rPr>
              <a:t>마크업</a:t>
            </a:r>
            <a:r>
              <a:rPr lang="en-US" altLang="ko-KR" sz="2700" b="1" dirty="0">
                <a:latin typeface="+mn-ea"/>
                <a:ea typeface="+mn-ea"/>
              </a:rPr>
              <a:t>(</a:t>
            </a:r>
            <a:r>
              <a:rPr lang="ko-KR" altLang="en-US" sz="2700" b="1" dirty="0">
                <a:latin typeface="+mn-ea"/>
                <a:ea typeface="+mn-ea"/>
              </a:rPr>
              <a:t>문법</a:t>
            </a:r>
            <a:r>
              <a:rPr lang="en-US" altLang="ko-KR" sz="2700" b="1" dirty="0">
                <a:latin typeface="+mn-ea"/>
                <a:ea typeface="+mn-ea"/>
              </a:rPr>
              <a:t>) </a:t>
            </a:r>
            <a:r>
              <a:rPr lang="ko-KR" altLang="en-US" sz="2700" b="1" dirty="0">
                <a:latin typeface="+mn-ea"/>
                <a:ea typeface="+mn-ea"/>
              </a:rPr>
              <a:t>검사기</a:t>
            </a:r>
            <a:endParaRPr sz="2700" b="1" dirty="0">
              <a:latin typeface="+mn-ea"/>
              <a:ea typeface="+mn-ea"/>
            </a:endParaRPr>
          </a:p>
        </p:txBody>
      </p:sp>
      <p:sp>
        <p:nvSpPr>
          <p:cNvPr id="213" name="Line"/>
          <p:cNvSpPr/>
          <p:nvPr/>
        </p:nvSpPr>
        <p:spPr>
          <a:xfrm flipV="1">
            <a:off x="1716854" y="9776838"/>
            <a:ext cx="7990784" cy="1"/>
          </a:xfrm>
          <a:prstGeom prst="line">
            <a:avLst/>
          </a:prstGeom>
          <a:ln w="25400">
            <a:solidFill>
              <a:schemeClr val="tx2"/>
            </a:solidFill>
            <a:miter lim="400000"/>
          </a:ln>
        </p:spPr>
        <p:txBody>
          <a:bodyPr lIns="82987" tIns="82987" rIns="82987" bIns="82987"/>
          <a:lstStyle/>
          <a:p>
            <a:pPr defTabSz="825500">
              <a:lnSpc>
                <a:spcPct val="150000"/>
              </a:lnSpc>
              <a:defRPr sz="2000">
                <a:solidFill>
                  <a:srgbClr val="8B8C8C"/>
                </a:solidFill>
              </a:defRPr>
            </a:pPr>
            <a:endParaRPr/>
          </a:p>
        </p:txBody>
      </p:sp>
      <p:sp>
        <p:nvSpPr>
          <p:cNvPr id="214" name="Lorem ipsum dolor sit amet, his ad blandit phaedrum mnesarch, eu facer promptaop"/>
          <p:cNvSpPr txBox="1"/>
          <p:nvPr/>
        </p:nvSpPr>
        <p:spPr>
          <a:xfrm>
            <a:off x="1699346" y="10889930"/>
            <a:ext cx="5220437"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p>
            <a:r>
              <a:rPr lang="ko-KR" altLang="en-US" sz="1700" dirty="0">
                <a:latin typeface="+mn-ea"/>
                <a:ea typeface="+mn-ea"/>
              </a:rPr>
              <a:t>웹 접근성을 확인하기 위해 사용하는 툴 중 하나로 크롬과 파이어폭스에서 사용할 수 있는 도구</a:t>
            </a:r>
            <a:endParaRPr sz="1700" dirty="0">
              <a:latin typeface="+mn-ea"/>
              <a:ea typeface="+mn-ea"/>
            </a:endParaRPr>
          </a:p>
        </p:txBody>
      </p:sp>
      <p:sp>
        <p:nvSpPr>
          <p:cNvPr id="215" name="Diagram Title"/>
          <p:cNvSpPr txBox="1"/>
          <p:nvPr/>
        </p:nvSpPr>
        <p:spPr>
          <a:xfrm>
            <a:off x="1699347" y="10093376"/>
            <a:ext cx="4538158" cy="6287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lvl1pPr defTabSz="808990">
              <a:lnSpc>
                <a:spcPct val="100000"/>
              </a:lnSpc>
              <a:defRPr sz="2646">
                <a:solidFill>
                  <a:srgbClr val="232323"/>
                </a:solidFill>
                <a:latin typeface="Noto Sans KR Bold"/>
                <a:ea typeface="Noto Sans KR Bold"/>
                <a:cs typeface="Noto Sans KR Bold"/>
                <a:sym typeface="Noto Sans KR Bold"/>
              </a:defRPr>
            </a:lvl1pPr>
          </a:lstStyle>
          <a:p>
            <a:pPr algn="l" latinLnBrk="1"/>
            <a:r>
              <a:rPr lang="ko-KR" altLang="en-US" sz="2000" b="1" i="0" dirty="0">
                <a:solidFill>
                  <a:srgbClr val="000000"/>
                </a:solidFill>
                <a:effectLst/>
                <a:latin typeface="Noto Sans KR"/>
              </a:rPr>
              <a:t>오픈 왁스 </a:t>
            </a:r>
            <a:r>
              <a:rPr lang="en-US" altLang="ko-KR" sz="2000" b="1" i="0" dirty="0">
                <a:solidFill>
                  <a:srgbClr val="000000"/>
                </a:solidFill>
                <a:effectLst/>
                <a:latin typeface="Noto Sans KR"/>
              </a:rPr>
              <a:t>(Open WAX)</a:t>
            </a:r>
          </a:p>
        </p:txBody>
      </p:sp>
      <p:sp>
        <p:nvSpPr>
          <p:cNvPr id="217" name="Project"/>
          <p:cNvSpPr txBox="1"/>
          <p:nvPr/>
        </p:nvSpPr>
        <p:spPr>
          <a:xfrm>
            <a:off x="9922921" y="7894987"/>
            <a:ext cx="4538158" cy="1376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ormAutofit/>
          </a:bodyPr>
          <a:lstStyle>
            <a:lvl1pPr algn="ctr">
              <a:lnSpc>
                <a:spcPct val="100000"/>
              </a:lnSpc>
              <a:defRPr sz="5500">
                <a:solidFill>
                  <a:srgbClr val="262626"/>
                </a:solidFill>
                <a:latin typeface="+mn-lt"/>
                <a:ea typeface="+mn-ea"/>
                <a:cs typeface="+mn-cs"/>
                <a:sym typeface="나눔명조"/>
              </a:defRPr>
            </a:lvl1pPr>
          </a:lstStyle>
          <a:p>
            <a:r>
              <a:rPr lang="ko-KR" altLang="en-US" spc="-300" dirty="0">
                <a:latin typeface="함초롬돋움" panose="02030504000101010101" pitchFamily="18" charset="-127"/>
                <a:ea typeface="함초롬돋움" panose="02030504000101010101" pitchFamily="18" charset="-127"/>
                <a:cs typeface="함초롬돋움" panose="02030504000101010101" pitchFamily="18" charset="-127"/>
              </a:rPr>
              <a:t>접근성 점검</a:t>
            </a:r>
            <a:endParaRPr spc="-30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 name="시장 세분화">
            <a:extLst>
              <a:ext uri="{FF2B5EF4-FFF2-40B4-BE49-F238E27FC236}">
                <a16:creationId xmlns:a16="http://schemas.microsoft.com/office/drawing/2014/main" id="{6AD5C0EC-15B0-4A50-AA0D-3854DFE1B4E0}"/>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접근성 점검 방법</a:t>
            </a:r>
          </a:p>
        </p:txBody>
      </p:sp>
      <p:sp>
        <p:nvSpPr>
          <p:cNvPr id="19" name="TextBox 18">
            <a:extLst>
              <a:ext uri="{FF2B5EF4-FFF2-40B4-BE49-F238E27FC236}">
                <a16:creationId xmlns:a16="http://schemas.microsoft.com/office/drawing/2014/main" id="{AE35620A-6CA1-4AB7-AD1C-2BB6C502CB96}"/>
              </a:ext>
            </a:extLst>
          </p:cNvPr>
          <p:cNvSpPr txBox="1"/>
          <p:nvPr/>
        </p:nvSpPr>
        <p:spPr>
          <a:xfrm>
            <a:off x="1699345" y="11916845"/>
            <a:ext cx="8374793" cy="343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400" dirty="0"/>
              <a:t>https://chrome.google.com/webstore/detail/openwax/bfahpbmaknaeohgdklfbobogpdngngoe</a:t>
            </a:r>
          </a:p>
        </p:txBody>
      </p:sp>
      <p:sp>
        <p:nvSpPr>
          <p:cNvPr id="21" name="TextBox 20">
            <a:extLst>
              <a:ext uri="{FF2B5EF4-FFF2-40B4-BE49-F238E27FC236}">
                <a16:creationId xmlns:a16="http://schemas.microsoft.com/office/drawing/2014/main" id="{F67FA122-2AEF-4CFB-9AFF-448B3C6F8AEE}"/>
              </a:ext>
            </a:extLst>
          </p:cNvPr>
          <p:cNvSpPr txBox="1"/>
          <p:nvPr/>
        </p:nvSpPr>
        <p:spPr>
          <a:xfrm>
            <a:off x="18683179" y="6969576"/>
            <a:ext cx="3535514" cy="343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400" dirty="0"/>
              <a:t>https://validator.w3.org/</a:t>
            </a:r>
          </a:p>
        </p:txBody>
      </p:sp>
      <p:pic>
        <p:nvPicPr>
          <p:cNvPr id="6" name="그림 5">
            <a:extLst>
              <a:ext uri="{FF2B5EF4-FFF2-40B4-BE49-F238E27FC236}">
                <a16:creationId xmlns:a16="http://schemas.microsoft.com/office/drawing/2014/main" id="{3F5C84C3-E366-496D-B4A6-277C49E6F2FB}"/>
              </a:ext>
            </a:extLst>
          </p:cNvPr>
          <p:cNvPicPr>
            <a:picLocks noChangeAspect="1"/>
          </p:cNvPicPr>
          <p:nvPr/>
        </p:nvPicPr>
        <p:blipFill>
          <a:blip r:embed="rId3"/>
          <a:stretch>
            <a:fillRect/>
          </a:stretch>
        </p:blipFill>
        <p:spPr>
          <a:xfrm>
            <a:off x="16582412" y="7854127"/>
            <a:ext cx="6638925" cy="4391025"/>
          </a:xfrm>
          <a:prstGeom prst="rect">
            <a:avLst/>
          </a:prstGeom>
        </p:spPr>
      </p:pic>
      <p:sp>
        <p:nvSpPr>
          <p:cNvPr id="29" name="TextBox 28">
            <a:extLst>
              <a:ext uri="{FF2B5EF4-FFF2-40B4-BE49-F238E27FC236}">
                <a16:creationId xmlns:a16="http://schemas.microsoft.com/office/drawing/2014/main" id="{33D71FA1-EA73-47DD-97B3-BC61FCF7EC59}"/>
              </a:ext>
            </a:extLst>
          </p:cNvPr>
          <p:cNvSpPr txBox="1"/>
          <p:nvPr/>
        </p:nvSpPr>
        <p:spPr>
          <a:xfrm>
            <a:off x="18683179" y="7318538"/>
            <a:ext cx="4538158" cy="343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400" dirty="0"/>
              <a:t>https://jigsaw.w3.org/css-validator/</a:t>
            </a:r>
          </a:p>
        </p:txBody>
      </p:sp>
    </p:spTree>
    <p:extLst>
      <p:ext uri="{BB962C8B-B14F-4D97-AF65-F5344CB8AC3E}">
        <p14:creationId xmlns:p14="http://schemas.microsoft.com/office/powerpoint/2010/main" val="25865498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D6F45C-7237-FE45-9BC7-B33399AE56C1}"/>
              </a:ext>
            </a:extLst>
          </p:cNvPr>
          <p:cNvSpPr>
            <a:spLocks noGrp="1"/>
          </p:cNvSpPr>
          <p:nvPr>
            <p:ph type="sldNum" sz="quarter" idx="2"/>
          </p:nvPr>
        </p:nvSpPr>
        <p:spPr/>
        <p:txBody>
          <a:bodyPr/>
          <a:lstStyle/>
          <a:p>
            <a:fld id="{86CB4B4D-7CA3-9044-876B-883B54F8677D}" type="slidenum">
              <a:rPr lang="en-KR" smtClean="0"/>
              <a:t>5</a:t>
            </a:fld>
            <a:endParaRPr lang="en-KR"/>
          </a:p>
        </p:txBody>
      </p:sp>
      <p:sp>
        <p:nvSpPr>
          <p:cNvPr id="109" name="2."/>
          <p:cNvSpPr txBox="1"/>
          <p:nvPr/>
        </p:nvSpPr>
        <p:spPr>
          <a:xfrm>
            <a:off x="16330998" y="4195721"/>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2.</a:t>
            </a:r>
          </a:p>
        </p:txBody>
      </p:sp>
      <p:sp>
        <p:nvSpPr>
          <p:cNvPr id="110" name="Diagram Title"/>
          <p:cNvSpPr txBox="1"/>
          <p:nvPr/>
        </p:nvSpPr>
        <p:spPr>
          <a:xfrm>
            <a:off x="17326498" y="4252521"/>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운용의 용이성</a:t>
            </a:r>
            <a:r>
              <a:rPr lang="en-US" altLang="ko-KR" sz="2800" b="1" i="0" dirty="0">
                <a:solidFill>
                  <a:schemeClr val="tx1">
                    <a:lumMod val="90000"/>
                    <a:lumOff val="10000"/>
                  </a:schemeClr>
                </a:solidFill>
                <a:effectLst/>
                <a:latin typeface="+mn-ea"/>
                <a:ea typeface="+mn-ea"/>
              </a:rPr>
              <a:t>(Operable)</a:t>
            </a:r>
            <a:endParaRPr sz="2800" b="1" dirty="0">
              <a:solidFill>
                <a:schemeClr val="tx1">
                  <a:lumMod val="90000"/>
                  <a:lumOff val="10000"/>
                </a:schemeClr>
              </a:solidFill>
              <a:latin typeface="+mn-ea"/>
              <a:ea typeface="+mn-ea"/>
            </a:endParaRPr>
          </a:p>
        </p:txBody>
      </p:sp>
      <p:sp>
        <p:nvSpPr>
          <p:cNvPr id="112" name="4."/>
          <p:cNvSpPr txBox="1"/>
          <p:nvPr/>
        </p:nvSpPr>
        <p:spPr>
          <a:xfrm>
            <a:off x="16354978"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4.</a:t>
            </a:r>
          </a:p>
        </p:txBody>
      </p:sp>
      <p:sp>
        <p:nvSpPr>
          <p:cNvPr id="113" name="Diagram Title"/>
          <p:cNvSpPr txBox="1"/>
          <p:nvPr/>
        </p:nvSpPr>
        <p:spPr>
          <a:xfrm>
            <a:off x="17350478" y="9222132"/>
            <a:ext cx="4538159"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견고성</a:t>
            </a:r>
            <a:r>
              <a:rPr lang="en-US" altLang="ko-KR" sz="2800" b="1" i="0" dirty="0">
                <a:solidFill>
                  <a:schemeClr val="tx1">
                    <a:lumMod val="90000"/>
                    <a:lumOff val="10000"/>
                  </a:schemeClr>
                </a:solidFill>
                <a:effectLst/>
                <a:latin typeface="+mn-ea"/>
                <a:ea typeface="+mn-ea"/>
              </a:rPr>
              <a:t>(Robust)</a:t>
            </a:r>
            <a:endParaRPr sz="2800" b="1" dirty="0">
              <a:solidFill>
                <a:schemeClr val="tx1">
                  <a:lumMod val="90000"/>
                  <a:lumOff val="10000"/>
                </a:schemeClr>
              </a:solidFill>
              <a:latin typeface="+mn-ea"/>
              <a:ea typeface="+mn-ea"/>
            </a:endParaRPr>
          </a:p>
        </p:txBody>
      </p:sp>
      <p:sp>
        <p:nvSpPr>
          <p:cNvPr id="115" name="3."/>
          <p:cNvSpPr txBox="1"/>
          <p:nvPr/>
        </p:nvSpPr>
        <p:spPr>
          <a:xfrm>
            <a:off x="7813603" y="9165332"/>
            <a:ext cx="863995"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3.</a:t>
            </a:r>
          </a:p>
        </p:txBody>
      </p:sp>
      <p:sp>
        <p:nvSpPr>
          <p:cNvPr id="116" name="Diagram Title"/>
          <p:cNvSpPr txBox="1"/>
          <p:nvPr/>
        </p:nvSpPr>
        <p:spPr>
          <a:xfrm>
            <a:off x="2067596" y="9222132"/>
            <a:ext cx="5424200"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이해의 용이성</a:t>
            </a:r>
            <a:r>
              <a:rPr lang="en-US" altLang="ko-KR" sz="2800" b="1" i="0" dirty="0">
                <a:solidFill>
                  <a:schemeClr val="tx1">
                    <a:lumMod val="90000"/>
                    <a:lumOff val="10000"/>
                  </a:schemeClr>
                </a:solidFill>
                <a:effectLst/>
                <a:latin typeface="+mn-ea"/>
                <a:ea typeface="+mn-ea"/>
              </a:rPr>
              <a:t>(Understandable)</a:t>
            </a:r>
            <a:endParaRPr sz="2800" b="1" dirty="0">
              <a:solidFill>
                <a:schemeClr val="tx1">
                  <a:lumMod val="90000"/>
                  <a:lumOff val="10000"/>
                </a:schemeClr>
              </a:solidFill>
              <a:latin typeface="+mn-ea"/>
              <a:ea typeface="+mn-ea"/>
            </a:endParaRPr>
          </a:p>
        </p:txBody>
      </p:sp>
      <p:sp>
        <p:nvSpPr>
          <p:cNvPr id="117" name="Lorem ipsum dolor sit amet, his ad blandit phaedrum mnesarch, eu facer promptaop"/>
          <p:cNvSpPr txBox="1"/>
          <p:nvPr/>
        </p:nvSpPr>
        <p:spPr>
          <a:xfrm>
            <a:off x="2519342" y="4895832"/>
            <a:ext cx="4919755"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모든 컨텐츠는 사용자가 인식할 수 있어야 한다</a:t>
            </a:r>
            <a:r>
              <a:rPr lang="en-US" altLang="ko-KR" sz="2000" i="0" spc="-150" dirty="0">
                <a:solidFill>
                  <a:schemeClr val="tx1">
                    <a:lumMod val="90000"/>
                    <a:lumOff val="10000"/>
                  </a:schemeClr>
                </a:solidFill>
                <a:effectLst/>
                <a:latin typeface="함초롬돋움" panose="02030504000101010101" pitchFamily="18" charset="-127"/>
                <a:ea typeface="함초롬돋움" panose="02030504000101010101" pitchFamily="18" charset="-127"/>
                <a:cs typeface="함초롬돋움" panose="02030504000101010101" pitchFamily="18" charset="-127"/>
              </a:rPr>
              <a:t>.</a:t>
            </a:r>
            <a:endParaRP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18" name="1."/>
          <p:cNvSpPr txBox="1"/>
          <p:nvPr/>
        </p:nvSpPr>
        <p:spPr>
          <a:xfrm>
            <a:off x="7672006" y="4195721"/>
            <a:ext cx="863994" cy="1367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00000"/>
              </a:lnSpc>
              <a:defRPr sz="6500">
                <a:solidFill>
                  <a:srgbClr val="262626"/>
                </a:solidFill>
                <a:latin typeface="Libre Caslon Display Regular"/>
                <a:ea typeface="Libre Caslon Display Regular"/>
                <a:cs typeface="Libre Caslon Display Regular"/>
                <a:sym typeface="Libre Caslon Display Regular"/>
              </a:defRPr>
            </a:lvl1pPr>
          </a:lstStyle>
          <a:p>
            <a:r>
              <a:rPr b="1"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1.</a:t>
            </a:r>
          </a:p>
        </p:txBody>
      </p:sp>
      <p:sp>
        <p:nvSpPr>
          <p:cNvPr id="119" name="Diagram Title"/>
          <p:cNvSpPr txBox="1"/>
          <p:nvPr/>
        </p:nvSpPr>
        <p:spPr>
          <a:xfrm>
            <a:off x="2812040" y="4254187"/>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ko-KR" altLang="en-US" sz="2800" b="1" i="0" dirty="0">
                <a:solidFill>
                  <a:schemeClr val="tx1">
                    <a:lumMod val="90000"/>
                    <a:lumOff val="10000"/>
                  </a:schemeClr>
                </a:solidFill>
                <a:effectLst/>
                <a:latin typeface="+mn-ea"/>
                <a:ea typeface="+mn-ea"/>
              </a:rPr>
              <a:t>인식의 용이성</a:t>
            </a:r>
            <a:r>
              <a:rPr lang="en-US" altLang="ko-KR" sz="2800" b="1" i="0" dirty="0">
                <a:solidFill>
                  <a:schemeClr val="tx1">
                    <a:lumMod val="90000"/>
                    <a:lumOff val="10000"/>
                  </a:schemeClr>
                </a:solidFill>
                <a:effectLst/>
                <a:latin typeface="+mn-ea"/>
                <a:ea typeface="+mn-ea"/>
              </a:rPr>
              <a:t>(Perceivable) </a:t>
            </a:r>
            <a:endParaRPr sz="2800" b="1" dirty="0">
              <a:solidFill>
                <a:schemeClr val="tx1">
                  <a:lumMod val="90000"/>
                  <a:lumOff val="10000"/>
                </a:schemeClr>
              </a:solidFill>
              <a:latin typeface="+mn-ea"/>
              <a:ea typeface="+mn-ea"/>
            </a:endParaRPr>
          </a:p>
        </p:txBody>
      </p:sp>
      <p:sp>
        <p:nvSpPr>
          <p:cNvPr id="120" name="Shape"/>
          <p:cNvSpPr/>
          <p:nvPr/>
        </p:nvSpPr>
        <p:spPr>
          <a:xfrm>
            <a:off x="8556817" y="3830336"/>
            <a:ext cx="3629423"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1">
              <a:lumMod val="9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1" name="Shape"/>
          <p:cNvSpPr/>
          <p:nvPr/>
        </p:nvSpPr>
        <p:spPr>
          <a:xfrm flipH="1">
            <a:off x="12198939" y="3830336"/>
            <a:ext cx="3629422" cy="362942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7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2" name="Shape"/>
          <p:cNvSpPr/>
          <p:nvPr/>
        </p:nvSpPr>
        <p:spPr>
          <a:xfrm rot="10800000">
            <a:off x="121989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3">
              <a:lumMod val="50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3" name="Shape"/>
          <p:cNvSpPr/>
          <p:nvPr/>
        </p:nvSpPr>
        <p:spPr>
          <a:xfrm rot="10800000" flipH="1">
            <a:off x="8555639" y="7497512"/>
            <a:ext cx="3629422" cy="362942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077" y="19"/>
                  <a:pt x="10560" y="2133"/>
                  <a:pt x="6347" y="6347"/>
                </a:cubicBezTo>
                <a:cubicBezTo>
                  <a:pt x="2133" y="10560"/>
                  <a:pt x="19" y="16077"/>
                  <a:pt x="0" y="21600"/>
                </a:cubicBezTo>
                <a:lnTo>
                  <a:pt x="6191" y="21600"/>
                </a:lnTo>
                <a:cubicBezTo>
                  <a:pt x="6210" y="17661"/>
                  <a:pt x="7718" y="13728"/>
                  <a:pt x="10723" y="10723"/>
                </a:cubicBezTo>
                <a:cubicBezTo>
                  <a:pt x="13728" y="7718"/>
                  <a:pt x="17661" y="6210"/>
                  <a:pt x="21600" y="6191"/>
                </a:cubicBezTo>
                <a:lnTo>
                  <a:pt x="21600" y="0"/>
                </a:lnTo>
                <a:close/>
              </a:path>
            </a:pathLst>
          </a:custGeom>
          <a:solidFill>
            <a:schemeClr val="accent2">
              <a:lumMod val="25000"/>
            </a:schemeClr>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4" name="Goal"/>
          <p:cNvSpPr txBox="1"/>
          <p:nvPr/>
        </p:nvSpPr>
        <p:spPr>
          <a:xfrm>
            <a:off x="10117202" y="6542162"/>
            <a:ext cx="4163476" cy="1827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ko-KR" altLang="en-US" b="1" spc="-300" dirty="0">
                <a:solidFill>
                  <a:schemeClr val="tx1">
                    <a:lumMod val="90000"/>
                    <a:lumOff val="10000"/>
                  </a:schemeClr>
                </a:solidFill>
                <a:latin typeface="+mn-ea"/>
              </a:rPr>
              <a:t>웹접근성 </a:t>
            </a:r>
            <a:endParaRPr lang="en-US" altLang="ko-KR" b="1" spc="-300" dirty="0">
              <a:solidFill>
                <a:schemeClr val="tx1">
                  <a:lumMod val="90000"/>
                  <a:lumOff val="10000"/>
                </a:schemeClr>
              </a:solidFill>
              <a:latin typeface="+mn-ea"/>
            </a:endParaRPr>
          </a:p>
          <a:p>
            <a:r>
              <a:rPr lang="en-US" altLang="ko-KR" b="1" spc="-300" dirty="0">
                <a:solidFill>
                  <a:schemeClr val="tx1">
                    <a:lumMod val="90000"/>
                    <a:lumOff val="10000"/>
                  </a:schemeClr>
                </a:solidFill>
                <a:latin typeface="+mn-ea"/>
              </a:rPr>
              <a:t>4</a:t>
            </a:r>
            <a:r>
              <a:rPr lang="ko-KR" altLang="en-US" b="1" spc="-300" dirty="0">
                <a:solidFill>
                  <a:schemeClr val="tx1">
                    <a:lumMod val="90000"/>
                    <a:lumOff val="10000"/>
                  </a:schemeClr>
                </a:solidFill>
                <a:latin typeface="+mn-ea"/>
              </a:rPr>
              <a:t>대 원칙</a:t>
            </a:r>
            <a:endParaRPr b="1" spc="-300" dirty="0">
              <a:solidFill>
                <a:schemeClr val="tx1">
                  <a:lumMod val="90000"/>
                  <a:lumOff val="10000"/>
                </a:schemeClr>
              </a:solidFill>
              <a:latin typeface="+mn-ea"/>
            </a:endParaRPr>
          </a:p>
        </p:txBody>
      </p:sp>
      <p:sp>
        <p:nvSpPr>
          <p:cNvPr id="125" name="A few words about this goal"/>
          <p:cNvSpPr txBox="1"/>
          <p:nvPr/>
        </p:nvSpPr>
        <p:spPr>
          <a:xfrm>
            <a:off x="10018112" y="8194574"/>
            <a:ext cx="4361654" cy="619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lnSpcReduction="10000"/>
          </a:bodyPr>
          <a:lstStyle>
            <a:lvl1pPr algn="ctr">
              <a:lnSpc>
                <a:spcPct val="150000"/>
              </a:lnSpc>
              <a:defRPr sz="2000">
                <a:solidFill>
                  <a:srgbClr val="838383"/>
                </a:solidFill>
                <a:latin typeface="Noto Sans KR Bold"/>
                <a:ea typeface="Noto Sans KR Bold"/>
                <a:cs typeface="Noto Sans KR Bold"/>
                <a:sym typeface="Noto Sans KR Bold"/>
              </a:defRPr>
            </a:lvl1pPr>
          </a:lstStyle>
          <a:p>
            <a:r>
              <a:rPr lang="en-US" altLang="ko-KR" sz="2400" b="1" i="0" spc="-150" dirty="0">
                <a:solidFill>
                  <a:schemeClr val="accent3">
                    <a:lumMod val="25000"/>
                  </a:schemeClr>
                </a:solidFill>
                <a:effectLst/>
                <a:latin typeface="+mn-ea"/>
                <a:ea typeface="+mn-ea"/>
              </a:rPr>
              <a:t>4 </a:t>
            </a:r>
            <a:r>
              <a:rPr lang="ko-KR" altLang="en-US" sz="2400" b="1" i="0" spc="-150" dirty="0">
                <a:solidFill>
                  <a:schemeClr val="accent3">
                    <a:lumMod val="25000"/>
                  </a:schemeClr>
                </a:solidFill>
                <a:effectLst/>
                <a:latin typeface="+mn-ea"/>
                <a:ea typeface="+mn-ea"/>
              </a:rPr>
              <a:t>원칙</a:t>
            </a:r>
            <a:r>
              <a:rPr lang="en-US" altLang="ko-KR" sz="2400" b="1" i="0" spc="-150" dirty="0">
                <a:solidFill>
                  <a:schemeClr val="accent3">
                    <a:lumMod val="25000"/>
                  </a:schemeClr>
                </a:solidFill>
                <a:effectLst/>
                <a:latin typeface="+mn-ea"/>
                <a:ea typeface="+mn-ea"/>
              </a:rPr>
              <a:t>, 13 </a:t>
            </a:r>
            <a:r>
              <a:rPr lang="ko-KR" altLang="en-US" sz="2400" b="1" i="0" spc="-150" dirty="0">
                <a:solidFill>
                  <a:schemeClr val="accent3">
                    <a:lumMod val="25000"/>
                  </a:schemeClr>
                </a:solidFill>
                <a:effectLst/>
                <a:latin typeface="+mn-ea"/>
                <a:ea typeface="+mn-ea"/>
              </a:rPr>
              <a:t>지침</a:t>
            </a:r>
            <a:r>
              <a:rPr lang="en-US" altLang="ko-KR" sz="2400" b="1" i="0" spc="-150" dirty="0">
                <a:solidFill>
                  <a:schemeClr val="accent3">
                    <a:lumMod val="25000"/>
                  </a:schemeClr>
                </a:solidFill>
                <a:effectLst/>
                <a:latin typeface="+mn-ea"/>
                <a:ea typeface="+mn-ea"/>
              </a:rPr>
              <a:t>, 22 </a:t>
            </a:r>
            <a:r>
              <a:rPr lang="ko-KR" altLang="en-US" sz="2400" b="1" i="0" spc="-150" dirty="0">
                <a:solidFill>
                  <a:schemeClr val="accent3">
                    <a:lumMod val="25000"/>
                  </a:schemeClr>
                </a:solidFill>
                <a:effectLst/>
                <a:latin typeface="+mn-ea"/>
                <a:ea typeface="+mn-ea"/>
              </a:rPr>
              <a:t>검사</a:t>
            </a:r>
            <a:r>
              <a:rPr lang="en-US" altLang="ko-KR" b="1" dirty="0">
                <a:solidFill>
                  <a:schemeClr val="accent3">
                    <a:lumMod val="25000"/>
                  </a:schemeClr>
                </a:solidFill>
                <a:latin typeface="+mn-ea"/>
                <a:ea typeface="+mn-ea"/>
              </a:rPr>
              <a:t> </a:t>
            </a:r>
            <a:endParaRPr b="1" dirty="0">
              <a:solidFill>
                <a:schemeClr val="accent3">
                  <a:lumMod val="25000"/>
                </a:schemeClr>
              </a:solidFill>
              <a:latin typeface="+mn-ea"/>
              <a:ea typeface="+mn-ea"/>
            </a:endParaRPr>
          </a:p>
        </p:txBody>
      </p:sp>
      <p:sp>
        <p:nvSpPr>
          <p:cNvPr id="22" name="시장 세분화">
            <a:extLst>
              <a:ext uri="{FF2B5EF4-FFF2-40B4-BE49-F238E27FC236}">
                <a16:creationId xmlns:a16="http://schemas.microsoft.com/office/drawing/2014/main" id="{AE9808ED-BCBD-4F74-A104-E79EF87E4EB6}"/>
              </a:ext>
            </a:extLst>
          </p:cNvPr>
          <p:cNvSpPr txBox="1">
            <a:spLocks/>
          </p:cNvSpPr>
          <p:nvPr/>
        </p:nvSpPr>
        <p:spPr>
          <a:xfrm>
            <a:off x="1778932" y="1627633"/>
            <a:ext cx="10922138" cy="1902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2438338" rtl="0" latinLnBrk="0">
              <a:lnSpc>
                <a:spcPct val="100000"/>
              </a:lnSpc>
              <a:spcBef>
                <a:spcPts val="0"/>
              </a:spcBef>
              <a:spcAft>
                <a:spcPts val="0"/>
              </a:spcAft>
              <a:buClrTx/>
              <a:buSzTx/>
              <a:buFontTx/>
              <a:buNone/>
              <a:tabLst/>
              <a:defRPr sz="9000" b="0" i="0" u="none" strike="noStrike" cap="none" spc="0" baseline="0">
                <a:solidFill>
                  <a:srgbClr val="262626"/>
                </a:solidFill>
                <a:uFillTx/>
                <a:latin typeface="+mj-ea"/>
                <a:ea typeface="+mj-ea"/>
                <a:cs typeface="+mn-cs"/>
                <a:sym typeface="Libre Caslon Display Regular"/>
              </a:defRPr>
            </a:lvl1pPr>
            <a:lvl2pPr marL="0" marR="0" indent="457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2pPr>
            <a:lvl3pPr marL="0" marR="0" indent="914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3pPr>
            <a:lvl4pPr marL="0" marR="0" indent="1371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4pPr>
            <a:lvl5pPr marL="0" marR="0" indent="18288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5pPr>
            <a:lvl6pPr marL="0" marR="0" indent="22860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6pPr>
            <a:lvl7pPr marL="0" marR="0" indent="27432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7pPr>
            <a:lvl8pPr marL="0" marR="0" indent="32004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8pPr>
            <a:lvl9pPr marL="0" marR="0" indent="3657600" algn="l" defTabSz="2438338" rtl="0" latinLnBrk="0">
              <a:lnSpc>
                <a:spcPct val="100000"/>
              </a:lnSpc>
              <a:spcBef>
                <a:spcPts val="0"/>
              </a:spcBef>
              <a:spcAft>
                <a:spcPts val="0"/>
              </a:spcAft>
              <a:buClrTx/>
              <a:buSzTx/>
              <a:buFontTx/>
              <a:buNone/>
              <a:tabLst/>
              <a:defRPr sz="11000" b="0" i="0" u="none" strike="noStrike" cap="none" spc="1870" baseline="0">
                <a:solidFill>
                  <a:srgbClr val="FFFFFF"/>
                </a:solidFill>
                <a:uFillTx/>
                <a:latin typeface="+mn-lt"/>
                <a:ea typeface="+mn-ea"/>
                <a:cs typeface="+mn-cs"/>
                <a:sym typeface="Libre Caslon Display Regular"/>
              </a:defRPr>
            </a:lvl9pPr>
          </a:lstStyle>
          <a:p>
            <a:pPr hangingPunct="1"/>
            <a:r>
              <a:rPr lang="ko-KR" altLang="en-US" sz="8000" spc="-30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웹 접근성 원칙</a:t>
            </a:r>
          </a:p>
        </p:txBody>
      </p:sp>
      <p:sp>
        <p:nvSpPr>
          <p:cNvPr id="3" name="직사각형 2">
            <a:extLst>
              <a:ext uri="{FF2B5EF4-FFF2-40B4-BE49-F238E27FC236}">
                <a16:creationId xmlns:a16="http://schemas.microsoft.com/office/drawing/2014/main" id="{FC187BB1-12FB-4313-8DEF-6CF693237983}"/>
              </a:ext>
            </a:extLst>
          </p:cNvPr>
          <p:cNvSpPr/>
          <p:nvPr/>
        </p:nvSpPr>
        <p:spPr>
          <a:xfrm>
            <a:off x="1847285" y="3533615"/>
            <a:ext cx="6716124" cy="2815487"/>
          </a:xfrm>
          <a:prstGeom prst="rect">
            <a:avLst/>
          </a:prstGeom>
          <a:noFill/>
          <a:ln w="762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TextBox 23">
            <a:extLst>
              <a:ext uri="{FF2B5EF4-FFF2-40B4-BE49-F238E27FC236}">
                <a16:creationId xmlns:a16="http://schemas.microsoft.com/office/drawing/2014/main" id="{1A079AD3-DB65-40D3-8AF5-B30FB66CB5C0}"/>
              </a:ext>
            </a:extLst>
          </p:cNvPr>
          <p:cNvSpPr txBox="1"/>
          <p:nvPr/>
        </p:nvSpPr>
        <p:spPr>
          <a:xfrm>
            <a:off x="5784836" y="5639920"/>
            <a:ext cx="3308522" cy="421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ko-KR" altLang="en-US" sz="1800" b="1" i="0" dirty="0">
                <a:solidFill>
                  <a:srgbClr val="C00000"/>
                </a:solidFill>
                <a:effectLst/>
                <a:latin typeface="+mn-ea"/>
                <a:ea typeface="+mn-ea"/>
                <a:cs typeface="함초롬돋움" panose="02030504000101010101" pitchFamily="18" charset="-127"/>
              </a:rPr>
              <a:t>지침 </a:t>
            </a:r>
            <a:r>
              <a:rPr lang="en-US" altLang="ko-KR" sz="1800" b="1" i="0" dirty="0">
                <a:solidFill>
                  <a:srgbClr val="C00000"/>
                </a:solidFill>
                <a:effectLst/>
                <a:latin typeface="+mn-ea"/>
                <a:ea typeface="+mn-ea"/>
                <a:cs typeface="함초롬돋움" panose="02030504000101010101" pitchFamily="18" charset="-127"/>
              </a:rPr>
              <a:t>3</a:t>
            </a:r>
            <a:r>
              <a:rPr lang="ko-KR" altLang="en-US" sz="1800" b="1" i="0" dirty="0">
                <a:solidFill>
                  <a:srgbClr val="C00000"/>
                </a:solidFill>
                <a:effectLst/>
                <a:latin typeface="+mn-ea"/>
                <a:ea typeface="+mn-ea"/>
                <a:cs typeface="함초롬돋움" panose="02030504000101010101" pitchFamily="18" charset="-127"/>
              </a:rPr>
              <a:t>개 검사항목 </a:t>
            </a:r>
            <a:r>
              <a:rPr lang="en-US" altLang="ko-KR" sz="1800" b="1" i="0" dirty="0">
                <a:solidFill>
                  <a:srgbClr val="C00000"/>
                </a:solidFill>
                <a:effectLst/>
                <a:latin typeface="+mn-ea"/>
                <a:ea typeface="+mn-ea"/>
                <a:cs typeface="함초롬돋움" panose="02030504000101010101" pitchFamily="18" charset="-127"/>
              </a:rPr>
              <a:t>7</a:t>
            </a:r>
            <a:r>
              <a:rPr lang="ko-KR" altLang="en-US" sz="1800" b="1" i="0" dirty="0">
                <a:solidFill>
                  <a:srgbClr val="C00000"/>
                </a:solidFill>
                <a:effectLst/>
                <a:latin typeface="+mn-ea"/>
                <a:ea typeface="+mn-ea"/>
                <a:cs typeface="함초롬돋움" panose="02030504000101010101" pitchFamily="18" charset="-127"/>
              </a:rPr>
              <a:t>개</a:t>
            </a:r>
            <a:endParaRPr lang="ko-KR" altLang="en-US" dirty="0"/>
          </a:p>
        </p:txBody>
      </p:sp>
    </p:spTree>
    <p:extLst>
      <p:ext uri="{BB962C8B-B14F-4D97-AF65-F5344CB8AC3E}">
        <p14:creationId xmlns:p14="http://schemas.microsoft.com/office/powerpoint/2010/main" val="23198918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우리의 성과"/>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 name="Slide Number Placeholder 1">
            <a:extLst>
              <a:ext uri="{FF2B5EF4-FFF2-40B4-BE49-F238E27FC236}">
                <a16:creationId xmlns:a16="http://schemas.microsoft.com/office/drawing/2014/main" id="{B7D1FB6C-0DD8-A542-B357-90860B96CBB9}"/>
              </a:ext>
            </a:extLst>
          </p:cNvPr>
          <p:cNvSpPr>
            <a:spLocks noGrp="1"/>
          </p:cNvSpPr>
          <p:nvPr>
            <p:ph type="sldNum" sz="quarter" idx="2"/>
          </p:nvPr>
        </p:nvSpPr>
        <p:spPr/>
        <p:txBody>
          <a:bodyPr/>
          <a:lstStyle/>
          <a:p>
            <a:fld id="{86CB4B4D-7CA3-9044-876B-883B54F8677D}" type="slidenum">
              <a:rPr lang="en-KR" smtClean="0"/>
              <a:t>6</a:t>
            </a:fld>
            <a:endParaRPr lang="en-KR"/>
          </a:p>
        </p:txBody>
      </p:sp>
      <p:sp>
        <p:nvSpPr>
          <p:cNvPr id="128" name="Shape"/>
          <p:cNvSpPr/>
          <p:nvPr/>
        </p:nvSpPr>
        <p:spPr>
          <a:xfrm>
            <a:off x="8637497" y="9079279"/>
            <a:ext cx="7109003" cy="3542741"/>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8036" y="0"/>
                  <a:pt x="5272" y="2117"/>
                  <a:pt x="3163" y="6349"/>
                </a:cubicBezTo>
                <a:cubicBezTo>
                  <a:pt x="1063" y="10562"/>
                  <a:pt x="9" y="16078"/>
                  <a:pt x="0" y="21600"/>
                </a:cubicBezTo>
                <a:lnTo>
                  <a:pt x="21600" y="21600"/>
                </a:lnTo>
                <a:cubicBezTo>
                  <a:pt x="21591" y="16078"/>
                  <a:pt x="20537" y="10562"/>
                  <a:pt x="18437" y="6349"/>
                </a:cubicBezTo>
                <a:cubicBezTo>
                  <a:pt x="16328" y="2117"/>
                  <a:pt x="13565" y="0"/>
                  <a:pt x="10801" y="0"/>
                </a:cubicBezTo>
                <a:close/>
              </a:path>
            </a:pathLst>
          </a:custGeom>
          <a:solidFill>
            <a:schemeClr val="accent3"/>
          </a:solidFill>
          <a:ln w="12700">
            <a:miter lim="400000"/>
          </a:ln>
        </p:spPr>
        <p:txBody>
          <a:bodyPr lIns="82987" tIns="82987" rIns="82987" bIns="82987" anchor="ctr"/>
          <a:lstStyle/>
          <a:p>
            <a:pPr algn="ctr" defTabSz="825500">
              <a:lnSpc>
                <a:spcPct val="100000"/>
              </a:lnSpc>
              <a:defRPr sz="3200">
                <a:solidFill>
                  <a:srgbClr val="FFFFFF"/>
                </a:solidFill>
                <a:latin typeface="Lato Bold"/>
                <a:ea typeface="Lato Bold"/>
                <a:cs typeface="Lato Bold"/>
                <a:sym typeface="Lato Bold"/>
              </a:defRPr>
            </a:pPr>
            <a:endParaRPr/>
          </a:p>
        </p:txBody>
      </p:sp>
      <p:sp>
        <p:nvSpPr>
          <p:cNvPr id="129" name="Title"/>
          <p:cNvSpPr/>
          <p:nvPr/>
        </p:nvSpPr>
        <p:spPr>
          <a:xfrm>
            <a:off x="5888220" y="10627632"/>
            <a:ext cx="2139025" cy="2139025"/>
          </a:xfrm>
          <a:prstGeom prst="ellipse">
            <a:avLst/>
          </a:prstGeom>
          <a:solidFill>
            <a:srgbClr val="FFFFFF"/>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400" b="1" spc="-150" dirty="0">
                <a:latin typeface="+mn-ea"/>
                <a:ea typeface="+mn-ea"/>
              </a:rPr>
              <a:t>이미지</a:t>
            </a:r>
            <a:br>
              <a:rPr lang="en-US" altLang="ko-KR" sz="2400" b="1" spc="-150" dirty="0">
                <a:latin typeface="+mn-ea"/>
                <a:ea typeface="+mn-ea"/>
              </a:rPr>
            </a:br>
            <a:r>
              <a:rPr lang="en-US" altLang="ko-KR" sz="2400" b="1" spc="-150" dirty="0">
                <a:latin typeface="+mn-ea"/>
                <a:ea typeface="+mn-ea"/>
              </a:rPr>
              <a:t>alt</a:t>
            </a:r>
            <a:r>
              <a:rPr lang="ko-KR" altLang="en-US" sz="2400" b="1" spc="-150" dirty="0">
                <a:latin typeface="+mn-ea"/>
                <a:ea typeface="+mn-ea"/>
              </a:rPr>
              <a:t>값</a:t>
            </a:r>
            <a:endParaRPr sz="2400" b="1" spc="-150" dirty="0">
              <a:latin typeface="+mn-ea"/>
              <a:ea typeface="+mn-ea"/>
            </a:endParaRPr>
          </a:p>
        </p:txBody>
      </p:sp>
      <p:sp>
        <p:nvSpPr>
          <p:cNvPr id="132" name="Results"/>
          <p:cNvSpPr txBox="1"/>
          <p:nvPr/>
        </p:nvSpPr>
        <p:spPr>
          <a:xfrm>
            <a:off x="10110263" y="10184629"/>
            <a:ext cx="4163476" cy="1250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a:lnSpc>
                <a:spcPct val="100000"/>
              </a:lnSpc>
              <a:defRPr sz="5500">
                <a:solidFill>
                  <a:srgbClr val="262626"/>
                </a:solidFill>
                <a:latin typeface="+mn-lt"/>
                <a:ea typeface="+mn-ea"/>
                <a:cs typeface="+mn-cs"/>
                <a:sym typeface="나눔명조"/>
              </a:defRPr>
            </a:lvl1pPr>
          </a:lstStyle>
          <a:p>
            <a:r>
              <a:rPr lang="ko-KR" altLang="en-US" b="1" spc="-300" dirty="0" err="1">
                <a:latin typeface="함초롬돋움" panose="02030504000101010101" pitchFamily="18" charset="-127"/>
                <a:ea typeface="함초롬돋움" panose="02030504000101010101" pitchFamily="18" charset="-127"/>
                <a:cs typeface="함초롬돋움" panose="02030504000101010101" pitchFamily="18" charset="-127"/>
              </a:rPr>
              <a:t>인지성</a:t>
            </a:r>
            <a:endParaRPr b="1" spc="-30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33" name="A few words about this goal"/>
          <p:cNvSpPr txBox="1"/>
          <p:nvPr/>
        </p:nvSpPr>
        <p:spPr>
          <a:xfrm>
            <a:off x="9537480" y="11393564"/>
            <a:ext cx="5309038" cy="619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ctr">
              <a:lnSpc>
                <a:spcPct val="150000"/>
              </a:lnSpc>
              <a:defRPr sz="2000">
                <a:solidFill>
                  <a:srgbClr val="838383"/>
                </a:solidFill>
                <a:latin typeface="Noto Sans KR Bold"/>
                <a:ea typeface="Noto Sans KR Bold"/>
                <a:cs typeface="Noto Sans KR Bold"/>
                <a:sym typeface="Noto Sans KR Bold"/>
              </a:defRPr>
            </a:lvl1pPr>
          </a:lstStyle>
          <a:p>
            <a:r>
              <a:rPr lang="ko-KR" altLang="en-US" sz="2400" b="1" dirty="0">
                <a:latin typeface="+mn-ea"/>
                <a:ea typeface="+mn-ea"/>
              </a:rPr>
              <a:t>제공하는 모든 콘텐츠 동등하게 인식</a:t>
            </a:r>
            <a:endParaRPr sz="2400" b="1" dirty="0">
              <a:latin typeface="+mn-ea"/>
              <a:ea typeface="+mn-ea"/>
            </a:endParaRPr>
          </a:p>
        </p:txBody>
      </p:sp>
      <p:sp>
        <p:nvSpPr>
          <p:cNvPr id="134" name="Lorem ipsum dolor sit amet, his ad blandit phaedrum mnesarch, eu facer promptaop"/>
          <p:cNvSpPr txBox="1"/>
          <p:nvPr/>
        </p:nvSpPr>
        <p:spPr>
          <a:xfrm>
            <a:off x="17315026" y="8233885"/>
            <a:ext cx="6071020" cy="641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600" b="0" i="0" dirty="0">
                <a:solidFill>
                  <a:schemeClr val="bg2"/>
                </a:solidFill>
                <a:effectLst/>
                <a:latin typeface="Nanum Gothic"/>
              </a:rPr>
              <a:t>텍스트 콘텐츠와 배경 간의 명도 대비는 </a:t>
            </a:r>
            <a:r>
              <a:rPr lang="en-US" altLang="ko-KR" sz="1600" b="0" i="0" dirty="0">
                <a:solidFill>
                  <a:schemeClr val="bg2"/>
                </a:solidFill>
                <a:effectLst/>
                <a:latin typeface="Nanum Gothic"/>
              </a:rPr>
              <a:t>4.5 </a:t>
            </a:r>
            <a:r>
              <a:rPr lang="ko-KR" altLang="en-US" sz="1600" b="0" i="0" dirty="0">
                <a:solidFill>
                  <a:schemeClr val="bg2"/>
                </a:solidFill>
                <a:effectLst/>
                <a:latin typeface="Nanum Gothic"/>
              </a:rPr>
              <a:t>대 </a:t>
            </a:r>
            <a:r>
              <a:rPr lang="en-US" altLang="ko-KR" sz="1600" b="0" i="0" dirty="0">
                <a:solidFill>
                  <a:schemeClr val="bg2"/>
                </a:solidFill>
                <a:effectLst/>
                <a:latin typeface="Nanum Gothic"/>
              </a:rPr>
              <a:t>1 </a:t>
            </a:r>
            <a:r>
              <a:rPr lang="ko-KR" altLang="en-US" sz="1600" b="0" i="0" dirty="0">
                <a:solidFill>
                  <a:schemeClr val="bg2"/>
                </a:solidFill>
                <a:effectLst/>
                <a:latin typeface="Nanum Gothic"/>
              </a:rPr>
              <a:t>이상이어야 한다</a:t>
            </a:r>
            <a:r>
              <a:rPr lang="en-US" altLang="ko-KR" sz="1600" b="0" i="0" dirty="0">
                <a:solidFill>
                  <a:schemeClr val="bg2"/>
                </a:solidFill>
                <a:effectLst/>
                <a:latin typeface="Nanum Gothic"/>
              </a:rPr>
              <a:t>.</a:t>
            </a:r>
            <a:endParaRPr sz="1700" dirty="0">
              <a:solidFill>
                <a:schemeClr val="bg2"/>
              </a:solidFill>
              <a:latin typeface="+mn-ea"/>
              <a:ea typeface="+mn-ea"/>
            </a:endParaRPr>
          </a:p>
        </p:txBody>
      </p:sp>
      <p:sp>
        <p:nvSpPr>
          <p:cNvPr id="135" name="Diagram Title"/>
          <p:cNvSpPr txBox="1"/>
          <p:nvPr/>
        </p:nvSpPr>
        <p:spPr>
          <a:xfrm>
            <a:off x="17302669" y="774030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1.3.3 </a:t>
            </a:r>
            <a:r>
              <a:rPr lang="ko-KR" altLang="en-US" b="1" i="0" spc="-150" dirty="0">
                <a:solidFill>
                  <a:schemeClr val="bg2"/>
                </a:solidFill>
                <a:effectLst/>
                <a:latin typeface="함초롬돋움" panose="02030504000101010101" pitchFamily="18" charset="-127"/>
                <a:ea typeface="함초롬돋움" panose="02030504000101010101" pitchFamily="18" charset="-127"/>
                <a:cs typeface="함초롬돋움" panose="02030504000101010101" pitchFamily="18" charset="-127"/>
              </a:rPr>
              <a:t>텍스트 콘텐츠의 명도 대비</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36" name="Lorem ipsum dolor sit amet, his ad blandit phaedrum mnesarch, eu facer promptaop"/>
          <p:cNvSpPr txBox="1"/>
          <p:nvPr/>
        </p:nvSpPr>
        <p:spPr>
          <a:xfrm>
            <a:off x="1953666" y="8285696"/>
            <a:ext cx="453815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p>
            <a:pPr algn="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소리를 들을 수 없는 사람들을 위해</a:t>
            </a:r>
            <a:endPar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멀티미디어 내에 수화가 있거나 </a:t>
            </a:r>
            <a:endPar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자막 또는 대본을 제공해야한다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37" name="Diagram Title"/>
          <p:cNvSpPr txBox="1"/>
          <p:nvPr/>
        </p:nvSpPr>
        <p:spPr>
          <a:xfrm>
            <a:off x="1953700" y="7802087"/>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en-US" altLang="ko-K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1.2.1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자막 제공</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38" name="Lorem ipsum dolor sit amet, his ad blan phaedrum mnesarch, eu facer prompta"/>
          <p:cNvSpPr txBox="1"/>
          <p:nvPr/>
        </p:nvSpPr>
        <p:spPr>
          <a:xfrm>
            <a:off x="651521" y="11108875"/>
            <a:ext cx="489694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콘텐츠를 볼 수 없는 사람들을 위해</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의미나 용도를 인식할 수 있도록</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대체 텍스트를 제공해야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39" name="Diagram Title"/>
          <p:cNvSpPr txBox="1"/>
          <p:nvPr/>
        </p:nvSpPr>
        <p:spPr>
          <a:xfrm>
            <a:off x="1015332" y="10667328"/>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1.1.1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적절한 대체 텍스트 제공</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40" name="Lorem ipsum dolor sit amet, his ad blandit phaedrum mnesarch, eu facer promptaop"/>
          <p:cNvSpPr txBox="1"/>
          <p:nvPr/>
        </p:nvSpPr>
        <p:spPr>
          <a:xfrm>
            <a:off x="13326403" y="5582092"/>
            <a:ext cx="4538158" cy="4503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콘텐츠는 색상에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41" name="Diagram Title"/>
          <p:cNvSpPr txBox="1"/>
          <p:nvPr/>
        </p:nvSpPr>
        <p:spPr>
          <a:xfrm>
            <a:off x="13326403" y="5100865"/>
            <a:ext cx="4538158" cy="52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1.3.1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색에 무관한 콘텐츠 인식</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42" name="Title"/>
          <p:cNvSpPr/>
          <p:nvPr/>
        </p:nvSpPr>
        <p:spPr>
          <a:xfrm>
            <a:off x="11122488" y="6397268"/>
            <a:ext cx="2139026" cy="2139025"/>
          </a:xfrm>
          <a:prstGeom prst="ellipse">
            <a:avLst/>
          </a:prstGeom>
          <a:solidFill>
            <a:srgbClr val="FFFFFF"/>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400" b="1" spc="-150" dirty="0">
                <a:latin typeface="+mn-ea"/>
                <a:ea typeface="+mn-ea"/>
              </a:rPr>
              <a:t>색상</a:t>
            </a:r>
            <a:r>
              <a:rPr lang="en-US" altLang="ko-KR" sz="2400" b="1" spc="-150" dirty="0">
                <a:latin typeface="+mn-ea"/>
                <a:ea typeface="+mn-ea"/>
              </a:rPr>
              <a:t>  </a:t>
            </a:r>
            <a:r>
              <a:rPr lang="ko-KR" altLang="en-US" sz="2400" b="1" spc="-150" dirty="0">
                <a:latin typeface="+mn-ea"/>
                <a:ea typeface="+mn-ea"/>
              </a:rPr>
              <a:t>크기 </a:t>
            </a:r>
            <a:r>
              <a:rPr lang="en-US" altLang="ko-KR" sz="2400" b="1" spc="-150" dirty="0">
                <a:latin typeface="+mn-ea"/>
                <a:ea typeface="+mn-ea"/>
              </a:rPr>
              <a:t> </a:t>
            </a:r>
          </a:p>
          <a:p>
            <a:r>
              <a:rPr lang="ko-KR" altLang="en-US" sz="2400" b="1" spc="-150" dirty="0">
                <a:latin typeface="+mn-ea"/>
                <a:ea typeface="+mn-ea"/>
              </a:rPr>
              <a:t>모양 소리</a:t>
            </a:r>
            <a:endParaRPr lang="en-US" altLang="ko-KR" sz="2400" b="1" spc="-150" dirty="0">
              <a:latin typeface="+mn-ea"/>
              <a:ea typeface="+mn-ea"/>
            </a:endParaRPr>
          </a:p>
          <a:p>
            <a:r>
              <a:rPr lang="ko-KR" altLang="en-US" sz="2400" b="1" spc="-150" dirty="0">
                <a:latin typeface="+mn-ea"/>
                <a:ea typeface="+mn-ea"/>
              </a:rPr>
              <a:t>방향</a:t>
            </a:r>
            <a:endParaRPr sz="2400" b="1" spc="-150" dirty="0">
              <a:latin typeface="+mn-ea"/>
              <a:ea typeface="+mn-ea"/>
            </a:endParaRPr>
          </a:p>
        </p:txBody>
      </p:sp>
      <p:sp>
        <p:nvSpPr>
          <p:cNvPr id="143" name="Title"/>
          <p:cNvSpPr/>
          <p:nvPr/>
        </p:nvSpPr>
        <p:spPr>
          <a:xfrm>
            <a:off x="7650985" y="7843645"/>
            <a:ext cx="2139026" cy="2139026"/>
          </a:xfrm>
          <a:prstGeom prst="ellipse">
            <a:avLst/>
          </a:prstGeom>
          <a:solidFill>
            <a:srgbClr val="FFFFFF"/>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400" b="1" spc="-150" dirty="0">
                <a:latin typeface="+mn-ea"/>
                <a:ea typeface="+mn-ea"/>
              </a:rPr>
              <a:t>동영상 </a:t>
            </a:r>
            <a:r>
              <a:rPr lang="en-US" altLang="ko-KR" sz="2400" b="1" spc="-150" dirty="0">
                <a:latin typeface="+mn-ea"/>
                <a:ea typeface="+mn-ea"/>
              </a:rPr>
              <a:t>/</a:t>
            </a:r>
          </a:p>
          <a:p>
            <a:r>
              <a:rPr lang="ko-KR" altLang="en-US" sz="2400" b="1" spc="-150" dirty="0">
                <a:latin typeface="+mn-ea"/>
                <a:ea typeface="+mn-ea"/>
              </a:rPr>
              <a:t>오디오 </a:t>
            </a:r>
            <a:endParaRPr sz="2400" b="1" spc="-150" dirty="0">
              <a:latin typeface="+mn-ea"/>
              <a:ea typeface="+mn-ea"/>
            </a:endParaRPr>
          </a:p>
        </p:txBody>
      </p:sp>
      <p:sp>
        <p:nvSpPr>
          <p:cNvPr id="144" name="Title"/>
          <p:cNvSpPr/>
          <p:nvPr/>
        </p:nvSpPr>
        <p:spPr>
          <a:xfrm>
            <a:off x="14291216" y="7843645"/>
            <a:ext cx="2139025" cy="2139026"/>
          </a:xfrm>
          <a:prstGeom prst="ellipse">
            <a:avLst/>
          </a:prstGeom>
          <a:solidFill>
            <a:srgbClr val="FFFFFF"/>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400" b="1" spc="-150" dirty="0">
                <a:latin typeface="+mn-ea"/>
                <a:ea typeface="+mn-ea"/>
              </a:rPr>
              <a:t>명도대비</a:t>
            </a:r>
            <a:endParaRPr sz="2400" b="1" spc="-150" dirty="0">
              <a:latin typeface="+mn-ea"/>
              <a:ea typeface="+mn-ea"/>
            </a:endParaRPr>
          </a:p>
        </p:txBody>
      </p:sp>
      <p:sp>
        <p:nvSpPr>
          <p:cNvPr id="145" name="Title"/>
          <p:cNvSpPr/>
          <p:nvPr/>
        </p:nvSpPr>
        <p:spPr>
          <a:xfrm>
            <a:off x="16110312" y="10627632"/>
            <a:ext cx="2139026" cy="2139025"/>
          </a:xfrm>
          <a:prstGeom prst="ellipse">
            <a:avLst/>
          </a:prstGeom>
          <a:solidFill>
            <a:srgbClr val="FFFFFF"/>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2987" tIns="82987" rIns="82987" bIns="82987" anchor="ctr"/>
          <a:lstStyle>
            <a:lvl1pPr algn="ctr" defTabSz="825500">
              <a:lnSpc>
                <a:spcPct val="100000"/>
              </a:lnSpc>
              <a:defRPr sz="2700">
                <a:solidFill>
                  <a:srgbClr val="232323"/>
                </a:solidFill>
                <a:latin typeface="Noto Sans KR Bold"/>
                <a:ea typeface="Noto Sans KR Bold"/>
                <a:cs typeface="Noto Sans KR Bold"/>
                <a:sym typeface="Noto Sans KR Bold"/>
              </a:defRPr>
            </a:lvl1pPr>
          </a:lstStyle>
          <a:p>
            <a:r>
              <a:rPr lang="ko-KR" altLang="en-US" sz="2400" b="1" spc="-150" dirty="0">
                <a:latin typeface="+mn-ea"/>
                <a:ea typeface="+mn-ea"/>
              </a:rPr>
              <a:t>구분 가능</a:t>
            </a:r>
            <a:endParaRPr sz="2400" b="1" spc="-150" dirty="0">
              <a:latin typeface="+mn-ea"/>
              <a:ea typeface="+mn-ea"/>
            </a:endParaRPr>
          </a:p>
        </p:txBody>
      </p:sp>
      <p:sp>
        <p:nvSpPr>
          <p:cNvPr id="23" name="TextBox 22">
            <a:extLst>
              <a:ext uri="{FF2B5EF4-FFF2-40B4-BE49-F238E27FC236}">
                <a16:creationId xmlns:a16="http://schemas.microsoft.com/office/drawing/2014/main" id="{5091CEA0-C857-4AAD-90BD-6D3D04EDE0A8}"/>
              </a:ext>
            </a:extLst>
          </p:cNvPr>
          <p:cNvSpPr txBox="1"/>
          <p:nvPr/>
        </p:nvSpPr>
        <p:spPr>
          <a:xfrm>
            <a:off x="1594446" y="3350732"/>
            <a:ext cx="9996192"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1.1</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대체 텍스트 </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적절한 대체 내용이 제공</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되어야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1.2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멀티미디어 대체 수단 </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멀티미디어 콘텐츠를 이해할 수 있는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대체 내용이 제공</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되어야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92075">
              <a:lnSpc>
                <a:spcPct val="100000"/>
              </a:lnSpc>
              <a:spcBef>
                <a:spcPts val="645"/>
              </a:spcBef>
            </a:pPr>
            <a:r>
              <a:rPr lang="en-US" altLang="ko-KR"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1.3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명료성 </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콘텐츠는 </a:t>
            </a:r>
            <a:r>
              <a:rPr lang="ko-KR" altLang="en-US" sz="20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명확하게 전달</a:t>
            </a:r>
            <a:r>
              <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되어야 한다</a:t>
            </a:r>
            <a:r>
              <a:rPr lang="en-US" altLang="ko-KR"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90000"/>
                  <a:lumOff val="10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7" name="Lorem ipsum dolor sit amet, his ad blandit phaedrum mnesarch, eu facer promptaop">
            <a:extLst>
              <a:ext uri="{FF2B5EF4-FFF2-40B4-BE49-F238E27FC236}">
                <a16:creationId xmlns:a16="http://schemas.microsoft.com/office/drawing/2014/main" id="{44DC001A-AE87-4EF9-8A99-5BBAE81AFED2}"/>
              </a:ext>
            </a:extLst>
          </p:cNvPr>
          <p:cNvSpPr txBox="1"/>
          <p:nvPr/>
        </p:nvSpPr>
        <p:spPr>
          <a:xfrm>
            <a:off x="13478803" y="6723034"/>
            <a:ext cx="7960170" cy="854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지시 사항은 모양</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크기</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위치</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방향</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색</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소리 등 에 관계없이 인식될 수 있어야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8" name="Diagram Title">
            <a:extLst>
              <a:ext uri="{FF2B5EF4-FFF2-40B4-BE49-F238E27FC236}">
                <a16:creationId xmlns:a16="http://schemas.microsoft.com/office/drawing/2014/main" id="{67685624-0ABA-4A9F-9834-9E84DA179354}"/>
              </a:ext>
            </a:extLst>
          </p:cNvPr>
          <p:cNvSpPr txBox="1"/>
          <p:nvPr/>
        </p:nvSpPr>
        <p:spPr>
          <a:xfrm>
            <a:off x="13478803" y="6241807"/>
            <a:ext cx="4538158" cy="52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1.3.2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명확한 지시 사항 제공</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9" name="Diagram Title">
            <a:extLst>
              <a:ext uri="{FF2B5EF4-FFF2-40B4-BE49-F238E27FC236}">
                <a16:creationId xmlns:a16="http://schemas.microsoft.com/office/drawing/2014/main" id="{768A1D26-FB3B-47B2-BC1B-BE3D22640C27}"/>
              </a:ext>
            </a:extLst>
          </p:cNvPr>
          <p:cNvSpPr txBox="1"/>
          <p:nvPr/>
        </p:nvSpPr>
        <p:spPr>
          <a:xfrm>
            <a:off x="6476133" y="661754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1.3.4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자동 재생 금지</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0" name="Lorem ipsum dolor sit amet, his ad blandit phaedrum mnesarch, eu facer promptaop">
            <a:extLst>
              <a:ext uri="{FF2B5EF4-FFF2-40B4-BE49-F238E27FC236}">
                <a16:creationId xmlns:a16="http://schemas.microsoft.com/office/drawing/2014/main" id="{3BC912E3-3DC1-424C-822F-0CA957427E9A}"/>
              </a:ext>
            </a:extLst>
          </p:cNvPr>
          <p:cNvSpPr txBox="1"/>
          <p:nvPr/>
        </p:nvSpPr>
        <p:spPr>
          <a:xfrm>
            <a:off x="6475686" y="7090536"/>
            <a:ext cx="453815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600" b="0" i="0" dirty="0">
                <a:solidFill>
                  <a:schemeClr val="bg2"/>
                </a:solidFill>
                <a:effectLst/>
                <a:latin typeface="Nanum Gothic"/>
              </a:rPr>
              <a:t>자동으로 소리가 재생되지 </a:t>
            </a:r>
            <a:r>
              <a:rPr lang="ko-KR" altLang="en-US" sz="1600" dirty="0">
                <a:solidFill>
                  <a:schemeClr val="bg2"/>
                </a:solidFill>
                <a:latin typeface="Nanum Gothic"/>
              </a:rPr>
              <a:t>않아야 한다</a:t>
            </a:r>
            <a:r>
              <a:rPr lang="en-US" altLang="ko-KR" sz="1600" dirty="0">
                <a:solidFill>
                  <a:schemeClr val="bg2"/>
                </a:solidFill>
                <a:latin typeface="Nanum Gothic"/>
              </a:rPr>
              <a:t>.</a:t>
            </a:r>
          </a:p>
        </p:txBody>
      </p:sp>
      <p:sp>
        <p:nvSpPr>
          <p:cNvPr id="31" name="Diagram Title">
            <a:extLst>
              <a:ext uri="{FF2B5EF4-FFF2-40B4-BE49-F238E27FC236}">
                <a16:creationId xmlns:a16="http://schemas.microsoft.com/office/drawing/2014/main" id="{56392994-0CD2-4BAD-954B-BE88BBD680EE}"/>
              </a:ext>
            </a:extLst>
          </p:cNvPr>
          <p:cNvSpPr txBox="1"/>
          <p:nvPr/>
        </p:nvSpPr>
        <p:spPr>
          <a:xfrm>
            <a:off x="18678392" y="10499984"/>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nSpc>
                <a:spcPct val="150000"/>
              </a:lnSpc>
              <a:defRPr sz="2000">
                <a:solidFill>
                  <a:srgbClr val="838383"/>
                </a:solidFill>
                <a:latin typeface="Noto Sans KR Bold"/>
                <a:ea typeface="Noto Sans KR Bold"/>
                <a:cs typeface="Noto Sans KR Bold"/>
                <a:sym typeface="Noto Sans KR Bold"/>
              </a:defRPr>
            </a:lvl1pPr>
          </a:lstStyle>
          <a:p>
            <a:r>
              <a:rPr 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1.3.5 </a:t>
            </a:r>
            <a:r>
              <a:rPr lang="ko-KR" altLang="en-US"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콘텐츠 간의 구분</a:t>
            </a:r>
            <a:endParaRPr b="1"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2" name="Lorem ipsum dolor sit amet, his ad blandit phaedrum mnesarch, eu facer promptaop">
            <a:extLst>
              <a:ext uri="{FF2B5EF4-FFF2-40B4-BE49-F238E27FC236}">
                <a16:creationId xmlns:a16="http://schemas.microsoft.com/office/drawing/2014/main" id="{79BAB549-282D-48D4-AD17-582D24C43030}"/>
              </a:ext>
            </a:extLst>
          </p:cNvPr>
          <p:cNvSpPr txBox="1"/>
          <p:nvPr/>
        </p:nvSpPr>
        <p:spPr>
          <a:xfrm>
            <a:off x="18666031" y="10993567"/>
            <a:ext cx="3885050" cy="641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rPr lang="ko-KR" altLang="en-US" sz="1600" b="0" i="0" dirty="0">
                <a:solidFill>
                  <a:schemeClr val="bg2"/>
                </a:solidFill>
                <a:effectLst/>
                <a:latin typeface="Nanum Gothic"/>
              </a:rPr>
              <a:t>이웃한 콘텐츠는 구별될 수 있어야 한다</a:t>
            </a:r>
            <a:r>
              <a:rPr lang="en-US" altLang="ko-KR" sz="1600" b="0" i="0" dirty="0">
                <a:solidFill>
                  <a:schemeClr val="bg2"/>
                </a:solidFill>
                <a:effectLst/>
                <a:latin typeface="Nanum Gothic"/>
              </a:rPr>
              <a:t>.</a:t>
            </a:r>
            <a:endParaRPr sz="1700" dirty="0">
              <a:solidFill>
                <a:schemeClr val="bg2"/>
              </a:solidFill>
              <a:latin typeface="+mn-ea"/>
              <a:ea typeface="+mn-ea"/>
            </a:endParaRPr>
          </a:p>
        </p:txBody>
      </p:sp>
      <p:sp>
        <p:nvSpPr>
          <p:cNvPr id="36" name="직사각형 35">
            <a:extLst>
              <a:ext uri="{FF2B5EF4-FFF2-40B4-BE49-F238E27FC236}">
                <a16:creationId xmlns:a16="http://schemas.microsoft.com/office/drawing/2014/main" id="{157538A9-FA09-4D99-AFFB-597A6D953D09}"/>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42626504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7</a:t>
            </a:fld>
            <a:endParaRPr lang="en-KR"/>
          </a:p>
        </p:txBody>
      </p:sp>
      <p:sp>
        <p:nvSpPr>
          <p:cNvPr id="191" name="Perfomance"/>
          <p:cNvSpPr/>
          <p:nvPr/>
        </p:nvSpPr>
        <p:spPr>
          <a:xfrm>
            <a:off x="1738926" y="4114936"/>
            <a:ext cx="8232424" cy="1816307"/>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95" name="Lorem ipsum dolor sit amet, his ad blandit phaedrum eime ridk mnesarchui eu facer prompta oportere ius. In maioru"/>
          <p:cNvSpPr txBox="1"/>
          <p:nvPr/>
        </p:nvSpPr>
        <p:spPr>
          <a:xfrm>
            <a:off x="1791826" y="6200798"/>
            <a:ext cx="8126621" cy="3755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Autofit/>
          </a:bodyPr>
          <a:lstStyle>
            <a:lvl1pPr>
              <a:lnSpc>
                <a:spcPct val="150000"/>
              </a:lnSpc>
              <a:defRPr sz="2000">
                <a:solidFill>
                  <a:srgbClr val="838383"/>
                </a:solidFill>
              </a:defRPr>
            </a:lvl1pPr>
          </a:lstStyle>
          <a:p>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a:t>
            </a:r>
            <a:r>
              <a:rPr lang="en-US" altLang="ko-KR"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img</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src</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alt=“</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국립경주박물관을 구성하는 건물 전체가 보이는 항공 사진입니다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사진의 오른쪽 주차장에 정문이 있고</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사진의 하단 오른쪽에 특별전시관과 어린이박물관이 있는 건물이 있습니다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이 건물의 왼쪽에는 신라미술관이 위치해 있습니다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사진의 중앙부에 위치한 건물은 신라 역사관이고 신라역사관 왼쪽에는 다보탑과 석가탑이 전시되어 있는 박물관 야외전시장이 위치해 있습니다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상단부</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왼쪽으로 종각이</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종각 오른쪽으로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월지관</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월지관</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왼쪽으로 수묵당과 고정지가 있으며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월지관</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위쪽에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서별관이</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위치해 있습니다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그리고 박물관 영역 전체를 봤을 때 일반인 대상으로 운영되는 오른쪽 영역과 왼쪽 영역으로 구분할 수 있는데</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오른쪽 영역은 설명된 바와 같고 왼쪽영역은 유물의 수장고가 운영되는 건물 </a:t>
            </a:r>
            <a:r>
              <a:rPr lang="ko-KR" altLang="en-US" sz="17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신라천년보고가</a:t>
            </a:r>
            <a:r>
              <a:rPr lang="ko-KR" altLang="en-US"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있고 건물 아래로는 주차장과 공터가 있습니다</a:t>
            </a:r>
            <a:r>
              <a:rPr lang="en-US" altLang="ko-K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.”&gt;</a:t>
            </a:r>
            <a:endParaRPr sz="17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1.1</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대체 텍스트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콘텐츠는 적절한 대체 내용이 제공되어야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489694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콘텐츠를 볼 수 없는 사람들을 위해</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의미나 용도를 인식할 수 있도록</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대체 텍스트를 제공해야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적절한 대체 텍스트 제공</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pic>
        <p:nvPicPr>
          <p:cNvPr id="8" name="그림 7" descr="텍스트, 옅은, 여러개이(가) 표시된 사진&#10;&#10;자동 생성된 설명">
            <a:extLst>
              <a:ext uri="{FF2B5EF4-FFF2-40B4-BE49-F238E27FC236}">
                <a16:creationId xmlns:a16="http://schemas.microsoft.com/office/drawing/2014/main" id="{35A12EAE-FF59-4B18-AAA1-C0BB5E43E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8431" y="4127998"/>
            <a:ext cx="10096643" cy="6179296"/>
          </a:xfrm>
          <a:prstGeom prst="rect">
            <a:avLst/>
          </a:prstGeom>
        </p:spPr>
      </p:pic>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4" name="직사각형 3">
            <a:extLst>
              <a:ext uri="{FF2B5EF4-FFF2-40B4-BE49-F238E27FC236}">
                <a16:creationId xmlns:a16="http://schemas.microsoft.com/office/drawing/2014/main" id="{7251A972-8253-474A-80FA-EA20A527555C}"/>
              </a:ext>
            </a:extLst>
          </p:cNvPr>
          <p:cNvSpPr/>
          <p:nvPr/>
        </p:nvSpPr>
        <p:spPr>
          <a:xfrm>
            <a:off x="3472247" y="11628573"/>
            <a:ext cx="19067024"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어떠한 조건에서도 이미지의 내용을 사용자에게 전달해야 한다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Alt</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값이 너무 길다면 이미지 하단으로 설명 글을 써주고</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설명 글이 안보이게 처리하는 것도 좋은 방법이다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(display: none;)</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1 - 1.1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대체 텍스트</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0" name="직사각형 19">
            <a:extLst>
              <a:ext uri="{FF2B5EF4-FFF2-40B4-BE49-F238E27FC236}">
                <a16:creationId xmlns:a16="http://schemas.microsoft.com/office/drawing/2014/main" id="{11964709-A7F3-459A-BE28-92D6EACEEBA0}"/>
              </a:ext>
            </a:extLst>
          </p:cNvPr>
          <p:cNvSpPr/>
          <p:nvPr/>
        </p:nvSpPr>
        <p:spPr>
          <a:xfrm>
            <a:off x="16346905" y="10619120"/>
            <a:ext cx="629816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altLang="ko-KR" sz="1600" b="0" i="0" u="none" strike="noStrike" cap="none" spc="0" normalizeH="0" baseline="0" dirty="0">
                <a:ln>
                  <a:noFill/>
                </a:ln>
                <a:solidFill>
                  <a:schemeClr val="tx1"/>
                </a:solidFill>
                <a:effectLst/>
                <a:uFillTx/>
                <a:latin typeface="Lato Bold"/>
                <a:ea typeface="Lato Bold"/>
                <a:cs typeface="Lato Bold"/>
                <a:sym typeface="Lato Bold"/>
              </a:rPr>
              <a:t>https://gyeongju.museum.go.kr/kor/html/sub01/010401.html</a:t>
            </a:r>
            <a:endParaRPr kumimoji="0" lang="ko-KR" altLang="en-US" sz="1600" b="0" i="0" u="none" strike="noStrike" cap="none" spc="0" normalizeH="0" baseline="0" dirty="0">
              <a:ln>
                <a:noFill/>
              </a:ln>
              <a:solidFill>
                <a:schemeClr val="tx1"/>
              </a:solidFill>
              <a:effectLst/>
              <a:uFillTx/>
              <a:latin typeface="Lato Bold"/>
              <a:ea typeface="Lato Bold"/>
              <a:cs typeface="Lato Bold"/>
              <a:sym typeface="Lato Bold"/>
            </a:endParaRPr>
          </a:p>
        </p:txBody>
      </p:sp>
      <p:sp>
        <p:nvSpPr>
          <p:cNvPr id="21" name="직사각형 20">
            <a:extLst>
              <a:ext uri="{FF2B5EF4-FFF2-40B4-BE49-F238E27FC236}">
                <a16:creationId xmlns:a16="http://schemas.microsoft.com/office/drawing/2014/main" id="{20E2A26A-70DE-4D56-B20A-40A4FFF01533}"/>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5" name="직사각형 14">
            <a:extLst>
              <a:ext uri="{FF2B5EF4-FFF2-40B4-BE49-F238E27FC236}">
                <a16:creationId xmlns:a16="http://schemas.microsoft.com/office/drawing/2014/main" id="{D6CDE085-6E3C-45A3-B4CF-28C4A3FCFB2D}"/>
              </a:ext>
            </a:extLst>
          </p:cNvPr>
          <p:cNvSpPr/>
          <p:nvPr/>
        </p:nvSpPr>
        <p:spPr>
          <a:xfrm>
            <a:off x="1594445" y="6117486"/>
            <a:ext cx="8809943" cy="3839059"/>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6" name="직사각형 15">
            <a:extLst>
              <a:ext uri="{FF2B5EF4-FFF2-40B4-BE49-F238E27FC236}">
                <a16:creationId xmlns:a16="http://schemas.microsoft.com/office/drawing/2014/main" id="{76D0D9B8-9388-4198-ACCE-65F20891B583}"/>
              </a:ext>
            </a:extLst>
          </p:cNvPr>
          <p:cNvSpPr/>
          <p:nvPr/>
        </p:nvSpPr>
        <p:spPr>
          <a:xfrm>
            <a:off x="944443" y="10005253"/>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18" name="Lorem ipsum dolor sit amet, his ad blandit phaedrum eime ridk mnesarchui eu facer prompta oportere ius. In maioru">
            <a:extLst>
              <a:ext uri="{FF2B5EF4-FFF2-40B4-BE49-F238E27FC236}">
                <a16:creationId xmlns:a16="http://schemas.microsoft.com/office/drawing/2014/main" id="{A7376CC8-92A4-45BA-8A16-C519B38E500E}"/>
              </a:ext>
            </a:extLst>
          </p:cNvPr>
          <p:cNvSpPr txBox="1"/>
          <p:nvPr/>
        </p:nvSpPr>
        <p:spPr>
          <a:xfrm>
            <a:off x="3147187" y="10142788"/>
            <a:ext cx="6890710" cy="1080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ko-KR" altLang="en-US"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ㅇㅇㅇ에</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대한 사진으로 사진 오른쪽방향부터 설명</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오른쪽에 </a:t>
            </a:r>
            <a:r>
              <a:rPr lang="ko-KR" altLang="en-US"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ㅇㅇ건물이</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있고</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err="1">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ㅇㅇ건물</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기준 왼쪽에는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00</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건물</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그 옆으로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XX </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건물이 있다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p>
        </p:txBody>
      </p:sp>
    </p:spTree>
    <p:extLst>
      <p:ext uri="{BB962C8B-B14F-4D97-AF65-F5344CB8AC3E}">
        <p14:creationId xmlns:p14="http://schemas.microsoft.com/office/powerpoint/2010/main" val="5569502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8</a:t>
            </a:fld>
            <a:endParaRPr lang="en-KR"/>
          </a:p>
        </p:txBody>
      </p:sp>
      <p:sp>
        <p:nvSpPr>
          <p:cNvPr id="191" name="Perfomance"/>
          <p:cNvSpPr/>
          <p:nvPr/>
        </p:nvSpPr>
        <p:spPr>
          <a:xfrm>
            <a:off x="1738926" y="4114936"/>
            <a:ext cx="8232424" cy="1816307"/>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1.1</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대체 텍스트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콘텐츠는 적절한 대체 내용이 제공되어야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489694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텍스트가 아닌 콘텐츠를 볼 수 없는 사람들을 위해</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의미나 용도를 인식할 수 있도록</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대체 텍스트를 제공해야 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적절한 대체 텍스트 제공</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1 - 1.1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대체 텍스트</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4" name="object 10">
            <a:extLst>
              <a:ext uri="{FF2B5EF4-FFF2-40B4-BE49-F238E27FC236}">
                <a16:creationId xmlns:a16="http://schemas.microsoft.com/office/drawing/2014/main" id="{94904A07-EE36-4076-8EC7-D19D2B4E9CF0}"/>
              </a:ext>
            </a:extLst>
          </p:cNvPr>
          <p:cNvSpPr/>
          <p:nvPr/>
        </p:nvSpPr>
        <p:spPr>
          <a:xfrm>
            <a:off x="12203710" y="4114937"/>
            <a:ext cx="10631575" cy="6277096"/>
          </a:xfrm>
          <a:prstGeom prst="rect">
            <a:avLst/>
          </a:prstGeom>
          <a:blipFill>
            <a:blip r:embed="rId3" cstate="print"/>
            <a:stretch>
              <a:fillRect/>
            </a:stretch>
          </a:blipFill>
        </p:spPr>
        <p:txBody>
          <a:bodyPr wrap="square" lIns="0" tIns="0" rIns="0" bIns="0" rtlCol="0"/>
          <a:lstStyle/>
          <a:p>
            <a:endParaRPr dirty="0"/>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844729" y="6438576"/>
            <a:ext cx="8126621" cy="3024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700" marR="5080">
              <a:lnSpc>
                <a:spcPct val="100000"/>
              </a:lnSpc>
              <a:spcBef>
                <a:spcPts val="100"/>
              </a:spcBef>
            </a:pP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&lt;</a:t>
            </a:r>
            <a:r>
              <a:rPr lang="en-US" altLang="ko-KR"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img</a:t>
            </a: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en-US" altLang="ko-KR"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src</a:t>
            </a: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 alt=“</a:t>
            </a:r>
            <a:r>
              <a:rPr lang="ko-KR" altLang="en-US"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경남 관광 길잡이 </a:t>
            </a: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QR</a:t>
            </a:r>
            <a:r>
              <a:rPr lang="ko-KR" altLang="en-US"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코드 스마트폰을 통해 스캔 하시면 경남 관광 길잡이 홈페이지 </a:t>
            </a: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(http://tour.gyeongnam.go.kr)</a:t>
            </a:r>
            <a:r>
              <a:rPr lang="ko-KR" altLang="en-US"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를 접속 하실 수 있습니다</a:t>
            </a:r>
            <a:r>
              <a:rPr lang="en-US" altLang="ko-KR"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.”&gt;</a:t>
            </a:r>
            <a:endParaRPr lang="ko-KR" altLang="en-US"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 name="직사각형 15">
            <a:extLst>
              <a:ext uri="{FF2B5EF4-FFF2-40B4-BE49-F238E27FC236}">
                <a16:creationId xmlns:a16="http://schemas.microsoft.com/office/drawing/2014/main" id="{CC3FA9B0-99C3-4720-8FD0-1666E926220F}"/>
              </a:ext>
            </a:extLst>
          </p:cNvPr>
          <p:cNvSpPr/>
          <p:nvPr/>
        </p:nvSpPr>
        <p:spPr>
          <a:xfrm>
            <a:off x="3472248" y="11628573"/>
            <a:ext cx="108615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QR</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코드의 이동 주소 정보 등을 대체 텍스트 또는 설명</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링크 등으로 제공하는 것이 적절한 제공 방법이다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sp>
        <p:nvSpPr>
          <p:cNvPr id="20" name="직사각형 19">
            <a:extLst>
              <a:ext uri="{FF2B5EF4-FFF2-40B4-BE49-F238E27FC236}">
                <a16:creationId xmlns:a16="http://schemas.microsoft.com/office/drawing/2014/main" id="{324E36E3-FD3F-4BCD-A385-AC163BCBD5BD}"/>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8" name="직사각형 17">
            <a:extLst>
              <a:ext uri="{FF2B5EF4-FFF2-40B4-BE49-F238E27FC236}">
                <a16:creationId xmlns:a16="http://schemas.microsoft.com/office/drawing/2014/main" id="{851F1C4C-3650-4824-9D41-5BF88877E3EC}"/>
              </a:ext>
            </a:extLst>
          </p:cNvPr>
          <p:cNvSpPr/>
          <p:nvPr/>
        </p:nvSpPr>
        <p:spPr>
          <a:xfrm>
            <a:off x="13056974" y="9521879"/>
            <a:ext cx="6837404" cy="102394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1" name="직사각형 20">
            <a:extLst>
              <a:ext uri="{FF2B5EF4-FFF2-40B4-BE49-F238E27FC236}">
                <a16:creationId xmlns:a16="http://schemas.microsoft.com/office/drawing/2014/main" id="{4192BE39-6059-4D66-BBE4-FDB58F9FD7AB}"/>
              </a:ext>
            </a:extLst>
          </p:cNvPr>
          <p:cNvSpPr/>
          <p:nvPr/>
        </p:nvSpPr>
        <p:spPr>
          <a:xfrm>
            <a:off x="12355644" y="10676826"/>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잘못된 사례</a:t>
            </a:r>
          </a:p>
        </p:txBody>
      </p:sp>
      <p:sp>
        <p:nvSpPr>
          <p:cNvPr id="24" name="직사각형 23">
            <a:extLst>
              <a:ext uri="{FF2B5EF4-FFF2-40B4-BE49-F238E27FC236}">
                <a16:creationId xmlns:a16="http://schemas.microsoft.com/office/drawing/2014/main" id="{CC96EC15-965E-4AFB-A6A4-4BD379B56E18}"/>
              </a:ext>
            </a:extLst>
          </p:cNvPr>
          <p:cNvSpPr/>
          <p:nvPr/>
        </p:nvSpPr>
        <p:spPr>
          <a:xfrm>
            <a:off x="2367552" y="7334415"/>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5" name="Lorem ipsum dolor sit amet, his ad blandit phaedrum eime ridk mnesarchui eu facer prompta oportere ius. In maioru">
            <a:extLst>
              <a:ext uri="{FF2B5EF4-FFF2-40B4-BE49-F238E27FC236}">
                <a16:creationId xmlns:a16="http://schemas.microsoft.com/office/drawing/2014/main" id="{70ADE6B3-80B2-4983-B721-0D158C68F146}"/>
              </a:ext>
            </a:extLst>
          </p:cNvPr>
          <p:cNvSpPr txBox="1"/>
          <p:nvPr/>
        </p:nvSpPr>
        <p:spPr>
          <a:xfrm>
            <a:off x="3972450" y="7671906"/>
            <a:ext cx="6890710" cy="6254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2065">
              <a:spcBef>
                <a:spcPts val="459"/>
              </a:spcBef>
              <a:tabLst>
                <a:tab pos="107314" algn="l"/>
              </a:tabLst>
            </a:pP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QR</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코드에 대한 설명과 링크를 </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alt</a:t>
            </a:r>
            <a:r>
              <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값에 넣어 정보를 제공한다</a:t>
            </a:r>
            <a:r>
              <a:rPr lang="en-US" altLang="ko-KR"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6" name="직사각형 25">
            <a:extLst>
              <a:ext uri="{FF2B5EF4-FFF2-40B4-BE49-F238E27FC236}">
                <a16:creationId xmlns:a16="http://schemas.microsoft.com/office/drawing/2014/main" id="{F72C016C-79D7-484A-81DA-0D04DEEA047E}"/>
              </a:ext>
            </a:extLst>
          </p:cNvPr>
          <p:cNvSpPr/>
          <p:nvPr/>
        </p:nvSpPr>
        <p:spPr>
          <a:xfrm>
            <a:off x="1688757" y="6310475"/>
            <a:ext cx="8579707" cy="102394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3093001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77707A-99E1-A74D-B722-4DAE263DA6AC}"/>
              </a:ext>
            </a:extLst>
          </p:cNvPr>
          <p:cNvSpPr>
            <a:spLocks noGrp="1"/>
          </p:cNvSpPr>
          <p:nvPr>
            <p:ph type="sldNum" sz="quarter" idx="2"/>
          </p:nvPr>
        </p:nvSpPr>
        <p:spPr/>
        <p:txBody>
          <a:bodyPr/>
          <a:lstStyle/>
          <a:p>
            <a:fld id="{86CB4B4D-7CA3-9044-876B-883B54F8677D}" type="slidenum">
              <a:rPr lang="en-KR" smtClean="0"/>
              <a:t>9</a:t>
            </a:fld>
            <a:endParaRPr lang="en-KR"/>
          </a:p>
        </p:txBody>
      </p:sp>
      <p:sp>
        <p:nvSpPr>
          <p:cNvPr id="191" name="Perfomance"/>
          <p:cNvSpPr/>
          <p:nvPr/>
        </p:nvSpPr>
        <p:spPr>
          <a:xfrm>
            <a:off x="1738926" y="4114936"/>
            <a:ext cx="8232424" cy="1816307"/>
          </a:xfrm>
          <a:prstGeom prst="rect">
            <a:avLst/>
          </a:prstGeom>
          <a:solidFill>
            <a:srgbClr val="F6F6F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a:p>
            <a:pPr algn="ctr" defTabSz="825500">
              <a:lnSpc>
                <a:spcPct val="100000"/>
              </a:lnSpc>
              <a:defRPr sz="2700">
                <a:solidFill>
                  <a:srgbClr val="232323"/>
                </a:solidFill>
                <a:latin typeface="Noto Sans KR Bold"/>
                <a:ea typeface="Noto Sans KR Bold"/>
                <a:cs typeface="Noto Sans KR Bold"/>
                <a:sym typeface="Noto Sans KR Bold"/>
              </a:defRPr>
            </a:pPr>
            <a:endParaRPr b="1" dirty="0">
              <a:latin typeface="+mn-ea"/>
              <a:ea typeface="+mn-ea"/>
            </a:endParaRPr>
          </a:p>
        </p:txBody>
      </p:sp>
      <p:sp>
        <p:nvSpPr>
          <p:cNvPr id="17" name="TextBox 16">
            <a:extLst>
              <a:ext uri="{FF2B5EF4-FFF2-40B4-BE49-F238E27FC236}">
                <a16:creationId xmlns:a16="http://schemas.microsoft.com/office/drawing/2014/main" id="{A0974008-9447-40B2-8DEC-8FB3768B228B}"/>
              </a:ext>
            </a:extLst>
          </p:cNvPr>
          <p:cNvSpPr txBox="1"/>
          <p:nvPr/>
        </p:nvSpPr>
        <p:spPr>
          <a:xfrm>
            <a:off x="1594446" y="3350732"/>
            <a:ext cx="999619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92075">
              <a:lnSpc>
                <a:spcPct val="100000"/>
              </a:lnSpc>
              <a:spcBef>
                <a:spcPts val="645"/>
              </a:spcBef>
            </a:pP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1.2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멀티미디어 대체 수단 </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멀티미디어 콘텐츠를 이해할 수 있는 대체 내용이 제공되어야 한다</a:t>
            </a:r>
            <a:r>
              <a:rPr lang="en-US" altLang="ko-KR"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2000" spc="-150" dirty="0">
              <a:solidFill>
                <a:schemeClr val="tx1">
                  <a:lumMod val="75000"/>
                  <a:lumOff val="25000"/>
                </a:schemeClr>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2" name="Lorem ipsum dolor sit amet, his ad blan phaedrum mnesarch, eu facer prompta">
            <a:extLst>
              <a:ext uri="{FF2B5EF4-FFF2-40B4-BE49-F238E27FC236}">
                <a16:creationId xmlns:a16="http://schemas.microsoft.com/office/drawing/2014/main" id="{4FB3FED8-1773-4636-86ED-A89542012CF0}"/>
              </a:ext>
            </a:extLst>
          </p:cNvPr>
          <p:cNvSpPr txBox="1"/>
          <p:nvPr/>
        </p:nvSpPr>
        <p:spPr>
          <a:xfrm>
            <a:off x="2098961" y="4847486"/>
            <a:ext cx="5488088" cy="127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lvl1pPr algn="r"/>
          </a:lstStyle>
          <a:p>
            <a:pPr algn="l"/>
            <a:r>
              <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소리를 들을 수 없는 사람들을 위해 멀티미디어 내에 수화가 있거나 자막 또는 대본을 제공해야한다</a:t>
            </a:r>
            <a:r>
              <a:rPr lang="en-US" altLang="ko-K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a:p>
            <a:pPr algn="l"/>
            <a:endParaRPr sz="1600" spc="-150" dirty="0">
              <a:solidFill>
                <a:schemeClr val="bg2"/>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23" name="Diagram Title">
            <a:extLst>
              <a:ext uri="{FF2B5EF4-FFF2-40B4-BE49-F238E27FC236}">
                <a16:creationId xmlns:a16="http://schemas.microsoft.com/office/drawing/2014/main" id="{02D1741D-F739-4219-96CB-B8B9FC2DD97D}"/>
              </a:ext>
            </a:extLst>
          </p:cNvPr>
          <p:cNvSpPr txBox="1"/>
          <p:nvPr/>
        </p:nvSpPr>
        <p:spPr>
          <a:xfrm>
            <a:off x="2098961" y="4352412"/>
            <a:ext cx="4538158" cy="527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Autofit/>
          </a:bodyPr>
          <a:lstStyle>
            <a:lvl1pPr algn="r">
              <a:lnSpc>
                <a:spcPct val="150000"/>
              </a:lnSpc>
              <a:defRPr sz="2000">
                <a:solidFill>
                  <a:srgbClr val="838383"/>
                </a:solidFill>
                <a:latin typeface="Noto Sans KR Bold"/>
                <a:ea typeface="Noto Sans KR Bold"/>
                <a:cs typeface="Noto Sans KR Bold"/>
                <a:sym typeface="Noto Sans KR Bold"/>
              </a:defRPr>
            </a:lvl1pPr>
          </a:lstStyle>
          <a:p>
            <a:pPr algn="l"/>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항목 </a:t>
            </a:r>
            <a:r>
              <a:rPr lang="en-US" altLang="ko-K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1</a:t>
            </a:r>
            <a:r>
              <a:rPr 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.2.1 </a:t>
            </a:r>
            <a:r>
              <a:rPr lang="ko-KR" altLang="en-US"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자막 제공</a:t>
            </a:r>
            <a:endParaRPr b="1"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2" name="object 6">
            <a:extLst>
              <a:ext uri="{FF2B5EF4-FFF2-40B4-BE49-F238E27FC236}">
                <a16:creationId xmlns:a16="http://schemas.microsoft.com/office/drawing/2014/main" id="{8934AF39-3814-4076-8CFB-A589A609E1B0}"/>
              </a:ext>
            </a:extLst>
          </p:cNvPr>
          <p:cNvSpPr/>
          <p:nvPr/>
        </p:nvSpPr>
        <p:spPr>
          <a:xfrm>
            <a:off x="1844729" y="11558012"/>
            <a:ext cx="1541022" cy="520715"/>
          </a:xfrm>
          <a:custGeom>
            <a:avLst/>
            <a:gdLst/>
            <a:ahLst/>
            <a:cxnLst/>
            <a:rect l="l" t="t" r="r" b="b"/>
            <a:pathLst>
              <a:path w="1286510" h="303529">
                <a:moveTo>
                  <a:pt x="1286256" y="151638"/>
                </a:moveTo>
                <a:lnTo>
                  <a:pt x="1278509" y="103720"/>
                </a:lnTo>
                <a:lnTo>
                  <a:pt x="1256982" y="62090"/>
                </a:lnTo>
                <a:lnTo>
                  <a:pt x="1224140" y="29260"/>
                </a:lnTo>
                <a:lnTo>
                  <a:pt x="1182522" y="7734"/>
                </a:lnTo>
                <a:lnTo>
                  <a:pt x="1134618" y="0"/>
                </a:lnTo>
                <a:lnTo>
                  <a:pt x="151638" y="0"/>
                </a:lnTo>
                <a:lnTo>
                  <a:pt x="103708" y="7734"/>
                </a:lnTo>
                <a:lnTo>
                  <a:pt x="62077" y="29260"/>
                </a:lnTo>
                <a:lnTo>
                  <a:pt x="29248" y="62090"/>
                </a:lnTo>
                <a:lnTo>
                  <a:pt x="7721" y="103720"/>
                </a:lnTo>
                <a:lnTo>
                  <a:pt x="0" y="151638"/>
                </a:lnTo>
                <a:lnTo>
                  <a:pt x="7721" y="199567"/>
                </a:lnTo>
                <a:lnTo>
                  <a:pt x="29248" y="241198"/>
                </a:lnTo>
                <a:lnTo>
                  <a:pt x="62077" y="274027"/>
                </a:lnTo>
                <a:lnTo>
                  <a:pt x="103708" y="295554"/>
                </a:lnTo>
                <a:lnTo>
                  <a:pt x="151638" y="303276"/>
                </a:lnTo>
                <a:lnTo>
                  <a:pt x="1134618" y="303276"/>
                </a:lnTo>
                <a:lnTo>
                  <a:pt x="1182522" y="295554"/>
                </a:lnTo>
                <a:lnTo>
                  <a:pt x="1224140" y="274027"/>
                </a:lnTo>
                <a:lnTo>
                  <a:pt x="1256982" y="241198"/>
                </a:lnTo>
                <a:lnTo>
                  <a:pt x="1278509" y="199567"/>
                </a:lnTo>
                <a:lnTo>
                  <a:pt x="1286256" y="151638"/>
                </a:lnTo>
                <a:close/>
              </a:path>
            </a:pathLst>
          </a:custGeom>
          <a:solidFill>
            <a:srgbClr val="C00000"/>
          </a:solidFill>
        </p:spPr>
        <p:txBody>
          <a:bodyPr wrap="square" lIns="0" tIns="0" rIns="0" bIns="0" rtlCol="0"/>
          <a:lstStyle/>
          <a:p>
            <a:pPr algn="ctr"/>
            <a:r>
              <a:rPr lang="en-US" sz="2400" dirty="0">
                <a:solidFill>
                  <a:schemeClr val="bg1"/>
                </a:solidFill>
                <a:latin typeface="+mn-ea"/>
                <a:ea typeface="+mn-ea"/>
              </a:rPr>
              <a:t>TIP</a:t>
            </a:r>
            <a:endParaRPr sz="2400" dirty="0">
              <a:solidFill>
                <a:schemeClr val="bg1"/>
              </a:solidFill>
              <a:latin typeface="+mn-ea"/>
              <a:ea typeface="+mn-ea"/>
            </a:endParaRPr>
          </a:p>
        </p:txBody>
      </p:sp>
      <p:sp>
        <p:nvSpPr>
          <p:cNvPr id="5" name="직사각형 4">
            <a:extLst>
              <a:ext uri="{FF2B5EF4-FFF2-40B4-BE49-F238E27FC236}">
                <a16:creationId xmlns:a16="http://schemas.microsoft.com/office/drawing/2014/main" id="{41A35585-9D82-438B-B7FE-EAD6F5B80B26}"/>
              </a:ext>
            </a:extLst>
          </p:cNvPr>
          <p:cNvSpPr/>
          <p:nvPr/>
        </p:nvSpPr>
        <p:spPr>
          <a:xfrm>
            <a:off x="1844729" y="2546947"/>
            <a:ext cx="66814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지침</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2 – 1.2 </a:t>
            </a:r>
            <a:r>
              <a:rPr lang="ko-KR" altLang="en-US"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멀티미디어 대체 수단 </a:t>
            </a:r>
            <a:r>
              <a:rPr lang="en-US" altLang="ko-KR" sz="3200" spc="-150" dirty="0">
                <a:solidFill>
                  <a:srgbClr val="C00000"/>
                </a:solidFill>
                <a:latin typeface="함초롬돋움" panose="02030504000101010101" pitchFamily="18" charset="-127"/>
                <a:ea typeface="함초롬돋움" panose="02030504000101010101" pitchFamily="18" charset="-127"/>
                <a:cs typeface="함초롬돋움" panose="02030504000101010101" pitchFamily="18" charset="-127"/>
              </a:rPr>
              <a:t> </a:t>
            </a:r>
            <a:endParaRPr kumimoji="0" lang="ko-KR" altLang="en-US" sz="3200" b="0" i="0" u="none" strike="noStrike" cap="none" spc="0" normalizeH="0" baseline="0" dirty="0">
              <a:ln>
                <a:noFill/>
              </a:ln>
              <a:solidFill>
                <a:srgbClr val="C00000"/>
              </a:solidFill>
              <a:effectLst/>
              <a:uFillTx/>
              <a:latin typeface="Lato Bold"/>
              <a:ea typeface="Lato Bold"/>
              <a:cs typeface="Lato Bold"/>
              <a:sym typeface="Lato Bold"/>
            </a:endParaRPr>
          </a:p>
        </p:txBody>
      </p:sp>
      <p:sp>
        <p:nvSpPr>
          <p:cNvPr id="19" name="우리의 성과">
            <a:extLst>
              <a:ext uri="{FF2B5EF4-FFF2-40B4-BE49-F238E27FC236}">
                <a16:creationId xmlns:a16="http://schemas.microsoft.com/office/drawing/2014/main" id="{BFB06409-D237-4D97-A599-193BD8635409}"/>
              </a:ext>
            </a:extLst>
          </p:cNvPr>
          <p:cNvSpPr txBox="1">
            <a:spLocks noGrp="1"/>
          </p:cNvSpPr>
          <p:nvPr>
            <p:ph type="title"/>
          </p:nvPr>
        </p:nvSpPr>
        <p:spPr>
          <a:xfrm>
            <a:off x="1594447" y="1131203"/>
            <a:ext cx="12647207" cy="1201504"/>
          </a:xfrm>
          <a:prstGeom prst="rect">
            <a:avLst/>
          </a:prstGeom>
        </p:spPr>
        <p:txBody>
          <a:bodyPr>
            <a:noAutofit/>
          </a:bodyPr>
          <a:lstStyle/>
          <a:p>
            <a:r>
              <a:rPr lang="en-US" altLang="ko-KR"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1.</a:t>
            </a:r>
            <a:r>
              <a:rPr lang="ko-KR" altLang="en-US" sz="6600" i="0" spc="-30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인식의 용이성</a:t>
            </a:r>
            <a:r>
              <a:rPr lang="en-US" altLang="ko-KR" sz="4400" i="0" spc="-150" dirty="0">
                <a:solidFill>
                  <a:srgbClr val="000000"/>
                </a:solidFill>
                <a:effectLst/>
                <a:latin typeface="함초롬돋움" panose="02030504000101010101" pitchFamily="18" charset="-127"/>
                <a:ea typeface="함초롬돋움" panose="02030504000101010101" pitchFamily="18" charset="-127"/>
                <a:cs typeface="함초롬돋움" panose="02030504000101010101" pitchFamily="18" charset="-127"/>
              </a:rPr>
              <a:t>(Perceivable) </a:t>
            </a:r>
            <a:r>
              <a:rPr lang="ko-KR" altLang="en-US" sz="4400" b="1" i="0" dirty="0">
                <a:solidFill>
                  <a:srgbClr val="C00000"/>
                </a:solidFill>
                <a:effectLst/>
                <a:latin typeface="+mn-ea"/>
                <a:ea typeface="+mn-ea"/>
                <a:cs typeface="함초롬돋움" panose="02030504000101010101" pitchFamily="18" charset="-127"/>
              </a:rPr>
              <a:t> </a:t>
            </a:r>
            <a:r>
              <a:rPr lang="ko-KR" altLang="en-US" sz="2000" b="1" i="0" dirty="0">
                <a:solidFill>
                  <a:srgbClr val="C00000"/>
                </a:solidFill>
                <a:effectLst/>
                <a:latin typeface="+mn-ea"/>
                <a:ea typeface="+mn-ea"/>
                <a:cs typeface="함초롬돋움" panose="02030504000101010101" pitchFamily="18" charset="-127"/>
              </a:rPr>
              <a:t>지침 </a:t>
            </a:r>
            <a:r>
              <a:rPr lang="en-US" altLang="ko-KR" sz="2000" b="1" i="0" dirty="0">
                <a:solidFill>
                  <a:srgbClr val="C00000"/>
                </a:solidFill>
                <a:effectLst/>
                <a:latin typeface="+mn-ea"/>
                <a:ea typeface="+mn-ea"/>
                <a:cs typeface="함초롬돋움" panose="02030504000101010101" pitchFamily="18" charset="-127"/>
              </a:rPr>
              <a:t>3</a:t>
            </a:r>
            <a:r>
              <a:rPr lang="ko-KR" altLang="en-US" sz="2000" b="1" i="0" dirty="0">
                <a:solidFill>
                  <a:srgbClr val="C00000"/>
                </a:solidFill>
                <a:effectLst/>
                <a:latin typeface="+mn-ea"/>
                <a:ea typeface="+mn-ea"/>
                <a:cs typeface="함초롬돋움" panose="02030504000101010101" pitchFamily="18" charset="-127"/>
              </a:rPr>
              <a:t>개 검사항목 </a:t>
            </a:r>
            <a:r>
              <a:rPr lang="en-US" altLang="ko-KR" sz="2000" b="1" i="0" dirty="0">
                <a:solidFill>
                  <a:srgbClr val="C00000"/>
                </a:solidFill>
                <a:effectLst/>
                <a:latin typeface="+mn-ea"/>
                <a:ea typeface="+mn-ea"/>
                <a:cs typeface="함초롬돋움" panose="02030504000101010101" pitchFamily="18" charset="-127"/>
              </a:rPr>
              <a:t>7</a:t>
            </a:r>
            <a:r>
              <a:rPr lang="ko-KR" altLang="en-US" sz="2000" b="1" i="0" dirty="0">
                <a:solidFill>
                  <a:srgbClr val="C00000"/>
                </a:solidFill>
                <a:effectLst/>
                <a:latin typeface="+mn-ea"/>
                <a:ea typeface="+mn-ea"/>
                <a:cs typeface="함초롬돋움" panose="02030504000101010101" pitchFamily="18" charset="-127"/>
              </a:rPr>
              <a:t>개</a:t>
            </a:r>
            <a:endParaRPr lang="ko-KR" altLang="en-US" sz="2000" spc="-150" dirty="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5" name="Lorem ipsum dolor sit amet, his ad blandit phaedrum eime ridk mnesarchui eu facer prompta oportere ius. In maioru">
            <a:extLst>
              <a:ext uri="{FF2B5EF4-FFF2-40B4-BE49-F238E27FC236}">
                <a16:creationId xmlns:a16="http://schemas.microsoft.com/office/drawing/2014/main" id="{192F88D2-97EC-4712-B698-A63C12978177}"/>
              </a:ext>
            </a:extLst>
          </p:cNvPr>
          <p:cNvSpPr txBox="1"/>
          <p:nvPr/>
        </p:nvSpPr>
        <p:spPr>
          <a:xfrm>
            <a:off x="1844729" y="6438576"/>
            <a:ext cx="8633801" cy="2330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150000"/>
              </a:lnSpc>
              <a:defRPr sz="2000">
                <a:solidFill>
                  <a:srgbClr val="838383"/>
                </a:solidFill>
              </a:defRPr>
            </a:lvl1pPr>
          </a:lstStyle>
          <a:p>
            <a:pPr marL="106680" indent="-94615">
              <a:spcBef>
                <a:spcPts val="459"/>
              </a:spcBef>
              <a:buFont typeface="Arial"/>
              <a:buChar char="•"/>
              <a:tabLst>
                <a:tab pos="107314" algn="l"/>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동영상 콘텐츠 음성 정보와 동일하게 동기화 된 자막</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원고 또는 수화를 제공 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06680" indent="-94615">
              <a:spcBef>
                <a:spcPts val="360"/>
              </a:spcBef>
              <a:buFont typeface="Arial"/>
              <a:buChar char="•"/>
              <a:tabLst>
                <a:tab pos="107314" algn="l"/>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원고 제공 시 동영상 콘텐츠 옆 또는 아래에 같은 페이지에 제공하는 것이 바람직하다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06680" indent="-94615">
              <a:spcBef>
                <a:spcPts val="360"/>
              </a:spcBef>
              <a:buFont typeface="Arial"/>
              <a:buChar char="•"/>
              <a:tabLst>
                <a:tab pos="107314" algn="l"/>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음성이 없는 자막 동영상의 경우 시각 장애인이 인식이 가능하도록 원고를 제공해야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06680" marR="5080" indent="-94615">
              <a:buFont typeface="Arial"/>
              <a:buChar char="•"/>
              <a:tabLst>
                <a:tab pos="107314" algn="l"/>
              </a:tabLst>
            </a:pP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웹 사이트에서 동영상 파일을</a:t>
            </a:r>
            <a:r>
              <a:rPr lang="ko-KR" altLang="en-US" sz="1800" u="sng" spc="-150" dirty="0">
                <a:solidFill>
                  <a:schemeClr val="tx1"/>
                </a:solidFill>
                <a:uFill>
                  <a:solidFill>
                    <a:srgbClr val="000000"/>
                  </a:solidFill>
                </a:u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b="0" u="sng" spc="-150" dirty="0">
                <a:solidFill>
                  <a:schemeClr val="tx1"/>
                </a:solidFill>
                <a:uFill>
                  <a:solidFill>
                    <a:srgbClr val="000000"/>
                  </a:solidFill>
                </a:uFill>
                <a:latin typeface="함초롬돋움" panose="02030504000101010101" pitchFamily="18" charset="-127"/>
                <a:ea typeface="함초롬돋움" panose="02030504000101010101" pitchFamily="18" charset="-127"/>
                <a:cs typeface="함초롬돋움" panose="02030504000101010101" pitchFamily="18" charset="-127"/>
              </a:rPr>
              <a:t>첨부파일로만 제공 할 경우에도</a:t>
            </a:r>
            <a:r>
              <a:rPr lang="ko-KR" altLang="en-US" sz="1800" b="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동영상에 대한 내용</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대사</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을 </a:t>
            </a:r>
            <a:endPar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a:p>
            <a:pPr marL="12065" marR="5080">
              <a:tabLst>
                <a:tab pos="107314" algn="l"/>
              </a:tabLst>
            </a:pP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읽을 수  있는 형태의 파일 </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(txt, doc, </a:t>
            </a:r>
            <a:r>
              <a:rPr lang="en-US" altLang="ko-KR" sz="1800" spc="-150" dirty="0" err="1">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hwp</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등</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으로 같이 다운될 수 있도록 제공 해야 한다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rPr>
              <a:t>.</a:t>
            </a:r>
            <a:endPar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16" name="직사각형 15">
            <a:extLst>
              <a:ext uri="{FF2B5EF4-FFF2-40B4-BE49-F238E27FC236}">
                <a16:creationId xmlns:a16="http://schemas.microsoft.com/office/drawing/2014/main" id="{CC3FA9B0-99C3-4720-8FD0-1666E926220F}"/>
              </a:ext>
            </a:extLst>
          </p:cNvPr>
          <p:cNvSpPr/>
          <p:nvPr/>
        </p:nvSpPr>
        <p:spPr>
          <a:xfrm>
            <a:off x="3472248" y="11628573"/>
            <a:ext cx="1086159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수화가 있다면 자막으로 인해 수화가 가려지면 안된다</a:t>
            </a:r>
            <a:r>
              <a:rPr kumimoji="0" lang="en-US" altLang="ko-KR"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a:t>
            </a:r>
            <a:r>
              <a:rPr lang="ko-KR" altLang="en-US"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요약만 제공한 경우에도 오류 사항으로 본다</a:t>
            </a:r>
            <a:r>
              <a:rPr lang="en-US" altLang="ko-KR" sz="1800" spc="-150" dirty="0">
                <a:solidFill>
                  <a:schemeClr val="tx1"/>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a:t>
            </a:r>
            <a:endParaRPr kumimoji="0" lang="ko-KR" altLang="en-US" sz="1800" b="0" i="0" u="none" strike="noStrike" cap="none" spc="-150" normalizeH="0" baseline="0" dirty="0">
              <a:ln>
                <a:noFill/>
              </a:ln>
              <a:solidFill>
                <a:schemeClr val="tx1"/>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endParaRPr>
          </a:p>
        </p:txBody>
      </p:sp>
      <p:pic>
        <p:nvPicPr>
          <p:cNvPr id="4" name="그림 3">
            <a:extLst>
              <a:ext uri="{FF2B5EF4-FFF2-40B4-BE49-F238E27FC236}">
                <a16:creationId xmlns:a16="http://schemas.microsoft.com/office/drawing/2014/main" id="{18C4384E-56A2-491E-AD9B-A1615981D1D9}"/>
              </a:ext>
            </a:extLst>
          </p:cNvPr>
          <p:cNvPicPr>
            <a:picLocks noChangeAspect="1"/>
          </p:cNvPicPr>
          <p:nvPr/>
        </p:nvPicPr>
        <p:blipFill>
          <a:blip r:embed="rId3"/>
          <a:stretch>
            <a:fillRect/>
          </a:stretch>
        </p:blipFill>
        <p:spPr>
          <a:xfrm>
            <a:off x="11783484" y="2441805"/>
            <a:ext cx="10861590" cy="9077670"/>
          </a:xfrm>
          <a:prstGeom prst="rect">
            <a:avLst/>
          </a:prstGeom>
        </p:spPr>
      </p:pic>
      <p:sp>
        <p:nvSpPr>
          <p:cNvPr id="6" name="직사각형 5">
            <a:extLst>
              <a:ext uri="{FF2B5EF4-FFF2-40B4-BE49-F238E27FC236}">
                <a16:creationId xmlns:a16="http://schemas.microsoft.com/office/drawing/2014/main" id="{FB332E66-CE9C-4530-9FC6-298357682438}"/>
              </a:ext>
            </a:extLst>
          </p:cNvPr>
          <p:cNvSpPr/>
          <p:nvPr/>
        </p:nvSpPr>
        <p:spPr>
          <a:xfrm>
            <a:off x="17803257" y="11399618"/>
            <a:ext cx="473601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altLang="ko-KR" sz="1600" b="0" i="0" u="none" strike="noStrike" cap="none" spc="0" normalizeH="0" baseline="0" dirty="0">
                <a:ln>
                  <a:noFill/>
                </a:ln>
                <a:solidFill>
                  <a:schemeClr val="tx1"/>
                </a:solidFill>
                <a:effectLst/>
                <a:uFillTx/>
                <a:latin typeface="Lato Bold"/>
                <a:ea typeface="Lato Bold"/>
                <a:cs typeface="Lato Bold"/>
                <a:sym typeface="Lato Bold"/>
              </a:rPr>
              <a:t>https://gwangju.museum.go.kr/kor/sub01_01.do</a:t>
            </a:r>
            <a:endParaRPr kumimoji="0" lang="ko-KR" altLang="en-US" sz="1600" b="0" i="0" u="none" strike="noStrike" cap="none" spc="0" normalizeH="0" baseline="0" dirty="0">
              <a:ln>
                <a:noFill/>
              </a:ln>
              <a:solidFill>
                <a:schemeClr val="tx1"/>
              </a:solidFill>
              <a:effectLst/>
              <a:uFillTx/>
              <a:latin typeface="Lato Bold"/>
              <a:ea typeface="Lato Bold"/>
              <a:cs typeface="Lato Bold"/>
              <a:sym typeface="Lato Bold"/>
            </a:endParaRPr>
          </a:p>
        </p:txBody>
      </p:sp>
      <p:sp>
        <p:nvSpPr>
          <p:cNvPr id="20" name="직사각형 19">
            <a:extLst>
              <a:ext uri="{FF2B5EF4-FFF2-40B4-BE49-F238E27FC236}">
                <a16:creationId xmlns:a16="http://schemas.microsoft.com/office/drawing/2014/main" id="{EA69E12E-F17D-4FC2-9876-7E949977A24F}"/>
              </a:ext>
            </a:extLst>
          </p:cNvPr>
          <p:cNvSpPr/>
          <p:nvPr/>
        </p:nvSpPr>
        <p:spPr>
          <a:xfrm>
            <a:off x="0" y="667265"/>
            <a:ext cx="24384000" cy="254549"/>
          </a:xfrm>
          <a:prstGeom prst="rect">
            <a:avLst/>
          </a:prstGeom>
          <a:solidFill>
            <a:schemeClr val="accent1">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18" name="직사각형 17">
            <a:extLst>
              <a:ext uri="{FF2B5EF4-FFF2-40B4-BE49-F238E27FC236}">
                <a16:creationId xmlns:a16="http://schemas.microsoft.com/office/drawing/2014/main" id="{7840E3D9-BBDC-42AF-8CE1-9B6E84D05F4E}"/>
              </a:ext>
            </a:extLst>
          </p:cNvPr>
          <p:cNvSpPr/>
          <p:nvPr/>
        </p:nvSpPr>
        <p:spPr>
          <a:xfrm>
            <a:off x="12192001" y="8812038"/>
            <a:ext cx="1363362" cy="1023940"/>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1" name="직사각형 20">
            <a:extLst>
              <a:ext uri="{FF2B5EF4-FFF2-40B4-BE49-F238E27FC236}">
                <a16:creationId xmlns:a16="http://schemas.microsoft.com/office/drawing/2014/main" id="{D0447898-1214-48EE-BF1B-22BA5A1F8003}"/>
              </a:ext>
            </a:extLst>
          </p:cNvPr>
          <p:cNvSpPr/>
          <p:nvPr/>
        </p:nvSpPr>
        <p:spPr>
          <a:xfrm>
            <a:off x="14038021" y="8842541"/>
            <a:ext cx="7833438" cy="2080832"/>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
        <p:nvSpPr>
          <p:cNvPr id="24" name="직사각형 23">
            <a:extLst>
              <a:ext uri="{FF2B5EF4-FFF2-40B4-BE49-F238E27FC236}">
                <a16:creationId xmlns:a16="http://schemas.microsoft.com/office/drawing/2014/main" id="{FC1988ED-04F4-4838-BFCB-F5F5482470FE}"/>
              </a:ext>
            </a:extLst>
          </p:cNvPr>
          <p:cNvSpPr/>
          <p:nvPr/>
        </p:nvSpPr>
        <p:spPr>
          <a:xfrm>
            <a:off x="11855459" y="9993478"/>
            <a:ext cx="281789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ko-KR" altLang="en-US" sz="2000" spc="-150" dirty="0">
                <a:solidFill>
                  <a:srgbClr val="FF0000"/>
                </a:solidFill>
                <a:latin typeface="함초롬돋움" panose="02030504000101010101" pitchFamily="18" charset="-127"/>
                <a:ea typeface="함초롬돋움" panose="02030504000101010101" pitchFamily="18" charset="-127"/>
                <a:cs typeface="함초롬돋움" panose="02030504000101010101" pitchFamily="18" charset="-127"/>
                <a:sym typeface="Lato Bold"/>
              </a:rPr>
              <a:t>올바른</a:t>
            </a:r>
            <a:r>
              <a:rPr kumimoji="0" lang="ko-KR" altLang="en-US" sz="2000" i="0" u="none" strike="noStrike" cap="none" spc="-150" normalizeH="0" baseline="0" dirty="0">
                <a:ln>
                  <a:noFill/>
                </a:ln>
                <a:solidFill>
                  <a:srgbClr val="FF0000"/>
                </a:solidFill>
                <a:effectLst/>
                <a:uFillTx/>
                <a:latin typeface="함초롬돋움" panose="02030504000101010101" pitchFamily="18" charset="-127"/>
                <a:ea typeface="함초롬돋움" panose="02030504000101010101" pitchFamily="18" charset="-127"/>
                <a:cs typeface="함초롬돋움" panose="02030504000101010101" pitchFamily="18" charset="-127"/>
                <a:sym typeface="Lato Bold"/>
              </a:rPr>
              <a:t> 사례</a:t>
            </a:r>
          </a:p>
        </p:txBody>
      </p:sp>
      <p:sp>
        <p:nvSpPr>
          <p:cNvPr id="25" name="직사각형 24">
            <a:extLst>
              <a:ext uri="{FF2B5EF4-FFF2-40B4-BE49-F238E27FC236}">
                <a16:creationId xmlns:a16="http://schemas.microsoft.com/office/drawing/2014/main" id="{2A255134-ECE9-4078-BA40-F09CAE58F58C}"/>
              </a:ext>
            </a:extLst>
          </p:cNvPr>
          <p:cNvSpPr/>
          <p:nvPr/>
        </p:nvSpPr>
        <p:spPr>
          <a:xfrm>
            <a:off x="6246341" y="6438576"/>
            <a:ext cx="2539313" cy="505921"/>
          </a:xfrm>
          <a:prstGeom prst="rect">
            <a:avLst/>
          </a:prstGeom>
          <a:noFill/>
          <a:ln w="762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ko-KR" altLang="en-US" sz="3200" b="0" i="0" u="none" strike="noStrike" cap="none" spc="0" normalizeH="0" baseline="0">
              <a:ln>
                <a:noFill/>
              </a:ln>
              <a:solidFill>
                <a:srgbClr val="FFFFFF"/>
              </a:solidFill>
              <a:effectLst/>
              <a:uFillTx/>
              <a:latin typeface="Lato Bold"/>
              <a:ea typeface="Lato Bold"/>
              <a:cs typeface="Lato Bold"/>
              <a:sym typeface="Lato Bold"/>
            </a:endParaRPr>
          </a:p>
        </p:txBody>
      </p:sp>
    </p:spTree>
    <p:extLst>
      <p:ext uri="{BB962C8B-B14F-4D97-AF65-F5344CB8AC3E}">
        <p14:creationId xmlns:p14="http://schemas.microsoft.com/office/powerpoint/2010/main" val="1322361976"/>
      </p:ext>
    </p:extLst>
  </p:cSld>
  <p:clrMapOvr>
    <a:masterClrMapping/>
  </p:clrMapOvr>
  <p:transition spd="med"/>
</p:sld>
</file>

<file path=ppt/theme/theme1.xml><?xml version="1.0" encoding="utf-8"?>
<a:theme xmlns:a="http://schemas.openxmlformats.org/drawingml/2006/main" name="21_BasicWhite">
  <a:themeElements>
    <a:clrScheme name="Proposal">
      <a:dk1>
        <a:srgbClr val="FFFFFF"/>
      </a:dk1>
      <a:lt1>
        <a:srgbClr val="262626"/>
      </a:lt1>
      <a:dk2>
        <a:srgbClr val="838383"/>
      </a:dk2>
      <a:lt2>
        <a:srgbClr val="818779"/>
      </a:lt2>
      <a:accent1>
        <a:srgbClr val="F6F6F3"/>
      </a:accent1>
      <a:accent2>
        <a:srgbClr val="F3F1E6"/>
      </a:accent2>
      <a:accent3>
        <a:srgbClr val="E5E2DC"/>
      </a:accent3>
      <a:accent4>
        <a:srgbClr val="D2CFC4"/>
      </a:accent4>
      <a:accent5>
        <a:srgbClr val="CBCEC8"/>
      </a:accent5>
      <a:accent6>
        <a:srgbClr val="A9ADA4"/>
      </a:accent6>
      <a:hlink>
        <a:srgbClr val="838383"/>
      </a:hlink>
      <a:folHlink>
        <a:srgbClr val="E5E2DC"/>
      </a:folHlink>
    </a:clrScheme>
    <a:fontScheme name="Proposal_kr">
      <a:majorFont>
        <a:latin typeface="Libre Caslon Display Regular"/>
        <a:ea typeface="NanumMyeongjo"/>
        <a:cs typeface="Libre Caslon Display Regular"/>
      </a:majorFont>
      <a:minorFont>
        <a:latin typeface="Lato"/>
        <a:ea typeface="Noto Sans KR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Libre Caslon Display Regular"/>
        <a:ea typeface="Libre Caslon Display Regular"/>
        <a:cs typeface="Libre Caslon Display Regular"/>
      </a:majorFont>
      <a:minorFont>
        <a:latin typeface="Libre Caslon Display Regular"/>
        <a:ea typeface="Libre Caslon Display Regular"/>
        <a:cs typeface="Libre Caslon Display Regular"/>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6F6F3"/>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Lato Bold"/>
            <a:ea typeface="Lato Bold"/>
            <a:cs typeface="Lato Bold"/>
            <a:sym typeface="Lato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818779"/>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30000"/>
          </a:lnSpc>
          <a:spcBef>
            <a:spcPts val="0"/>
          </a:spcBef>
          <a:spcAft>
            <a:spcPts val="0"/>
          </a:spcAft>
          <a:buClrTx/>
          <a:buSzTx/>
          <a:buFontTx/>
          <a:buNone/>
          <a:tabLst/>
          <a:defRPr kumimoji="0" sz="1900" b="0" i="0" u="none" strike="noStrike" cap="none" spc="0" normalizeH="0" baseline="0">
            <a:ln>
              <a:noFill/>
            </a:ln>
            <a:solidFill>
              <a:srgbClr val="818779"/>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2166</TotalTime>
  <Words>5106</Words>
  <Application>Microsoft Office PowerPoint</Application>
  <PresentationFormat>사용자 지정</PresentationFormat>
  <Paragraphs>684</Paragraphs>
  <Slides>44</Slides>
  <Notes>33</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44</vt:i4>
      </vt:variant>
    </vt:vector>
  </HeadingPairs>
  <TitlesOfParts>
    <vt:vector size="56" baseType="lpstr">
      <vt:lpstr>Lato Bold</vt:lpstr>
      <vt:lpstr>Lato Regular</vt:lpstr>
      <vt:lpstr>Libre Caslon Display Regular</vt:lpstr>
      <vt:lpstr>Nanum Gothic</vt:lpstr>
      <vt:lpstr>NanumMyeongjo</vt:lpstr>
      <vt:lpstr>Noto Sans</vt:lpstr>
      <vt:lpstr>Noto Sans KR</vt:lpstr>
      <vt:lpstr>Noto Sans KR Regular</vt:lpstr>
      <vt:lpstr>UKIJ CJK</vt:lpstr>
      <vt:lpstr>함초롬돋움</vt:lpstr>
      <vt:lpstr>Arial</vt:lpstr>
      <vt:lpstr>21_BasicWhite</vt:lpstr>
      <vt:lpstr>WEB ACCESSIBILITY</vt:lpstr>
      <vt:lpstr>웹 접근성</vt:lpstr>
      <vt:lpstr>PowerPoint 프레젠테이션</vt:lpstr>
      <vt:lpstr>해당 유형</vt:lpstr>
      <vt:lpstr>PowerPoint 프레젠테이션</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1.인식의 용이성(Perceivable)  지침 3개 검사항목 7개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Thank you</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dc:title>
  <cp:lastModifiedBy>안 가연</cp:lastModifiedBy>
  <cp:revision>484</cp:revision>
  <dcterms:modified xsi:type="dcterms:W3CDTF">2021-01-28T09:57:50Z</dcterms:modified>
</cp:coreProperties>
</file>